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37"/>
  </p:notesMasterIdLst>
  <p:sldIdLst>
    <p:sldId id="260" r:id="rId3"/>
    <p:sldId id="262" r:id="rId4"/>
    <p:sldId id="259" r:id="rId5"/>
    <p:sldId id="266" r:id="rId6"/>
    <p:sldId id="267" r:id="rId7"/>
    <p:sldId id="379" r:id="rId8"/>
    <p:sldId id="339" r:id="rId9"/>
    <p:sldId id="380" r:id="rId10"/>
    <p:sldId id="389" r:id="rId11"/>
    <p:sldId id="378" r:id="rId12"/>
    <p:sldId id="405" r:id="rId13"/>
    <p:sldId id="406" r:id="rId14"/>
    <p:sldId id="392" r:id="rId15"/>
    <p:sldId id="393" r:id="rId16"/>
    <p:sldId id="394" r:id="rId17"/>
    <p:sldId id="388" r:id="rId18"/>
    <p:sldId id="407" r:id="rId19"/>
    <p:sldId id="408" r:id="rId20"/>
    <p:sldId id="395" r:id="rId21"/>
    <p:sldId id="409" r:id="rId22"/>
    <p:sldId id="396" r:id="rId23"/>
    <p:sldId id="397" r:id="rId24"/>
    <p:sldId id="390" r:id="rId25"/>
    <p:sldId id="398" r:id="rId26"/>
    <p:sldId id="399" r:id="rId27"/>
    <p:sldId id="400" r:id="rId28"/>
    <p:sldId id="401" r:id="rId29"/>
    <p:sldId id="402" r:id="rId30"/>
    <p:sldId id="410" r:id="rId31"/>
    <p:sldId id="403" r:id="rId32"/>
    <p:sldId id="404" r:id="rId33"/>
    <p:sldId id="277" r:id="rId34"/>
    <p:sldId id="279" r:id="rId35"/>
    <p:sldId id="328" r:id="rId36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38"/>
      <p:bold r:id="rId39"/>
      <p:italic r:id="rId40"/>
      <p:boldItalic r:id="rId41"/>
    </p:embeddedFont>
    <p:embeddedFont>
      <p:font typeface="IBM Plex Sans SemiBold" panose="020F0502020204030204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4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11E0C6-04A5-435A-A087-4573719FD27F}">
  <a:tblStyle styleId="{1911E0C6-04A5-435A-A087-4573719FD27F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D80E717-30CA-4596-AD97-4B5B44837C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>
      <p:cViewPr>
        <p:scale>
          <a:sx n="142" d="100"/>
          <a:sy n="142" d="100"/>
        </p:scale>
        <p:origin x="760" y="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a91b3b6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a91b3b6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730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855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484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698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957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523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74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74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969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16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54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407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964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328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28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124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650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147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308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532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177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666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35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50beec9a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250beec9a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08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644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64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03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25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71" r:id="rId5"/>
    <p:sldLayoutId id="2147483680" r:id="rId6"/>
    <p:sldLayoutId id="2147483682" r:id="rId7"/>
    <p:sldLayoutId id="2147483683" r:id="rId8"/>
    <p:sldLayoutId id="2147483684" r:id="rId9"/>
    <p:sldLayoutId id="214748368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>
            <a:spLocks noGrp="1"/>
          </p:cNvSpPr>
          <p:nvPr>
            <p:ph type="title"/>
          </p:nvPr>
        </p:nvSpPr>
        <p:spPr>
          <a:xfrm>
            <a:off x="539999" y="1377722"/>
            <a:ext cx="4112211" cy="255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3200" dirty="0"/>
              <a:t>Непрерывный процесс совершенствования</a:t>
            </a:r>
            <a:endParaRPr sz="3200" dirty="0"/>
          </a:p>
        </p:txBody>
      </p:sp>
      <p:pic>
        <p:nvPicPr>
          <p:cNvPr id="240" name="Google Shape;2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Концепции Кайдзен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5958000" cy="184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"/>
                <a:cs typeface="IBM Plex Sans SemiBold"/>
                <a:sym typeface="IBM Plex Sans"/>
              </a:rPr>
              <a:t>Кайдзен и менеджмент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"/>
                <a:cs typeface="IBM Plex Sans SemiBold"/>
                <a:sym typeface="IBM Plex Sans"/>
              </a:rPr>
              <a:t>Процесс, а не результат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"/>
                <a:cs typeface="IBM Plex Sans SemiBold"/>
                <a:sym typeface="IBM Plex Sans"/>
              </a:rPr>
              <a:t>Следование циклам </a:t>
            </a:r>
            <a:r>
              <a:rPr lang="en-US" dirty="0">
                <a:latin typeface="IBM Plex Sans"/>
                <a:cs typeface="IBM Plex Sans SemiBold"/>
                <a:sym typeface="IBM Plex Sans"/>
              </a:rPr>
              <a:t>PDCA</a:t>
            </a:r>
            <a:r>
              <a:rPr lang="ru-RU" dirty="0">
                <a:latin typeface="IBM Plex Sans"/>
                <a:cs typeface="IBM Plex Sans SemiBold"/>
                <a:sym typeface="IBM Plex Sans"/>
              </a:rPr>
              <a:t> </a:t>
            </a:r>
            <a:r>
              <a:rPr lang="en-US" dirty="0">
                <a:latin typeface="IBM Plex Sans"/>
                <a:cs typeface="IBM Plex Sans SemiBold"/>
                <a:sym typeface="IBM Plex Sans"/>
              </a:rPr>
              <a:t>/</a:t>
            </a:r>
            <a:r>
              <a:rPr lang="ru-RU" dirty="0">
                <a:latin typeface="IBM Plex Sans"/>
                <a:cs typeface="IBM Plex Sans SemiBold"/>
                <a:sym typeface="IBM Plex Sans"/>
              </a:rPr>
              <a:t> </a:t>
            </a:r>
            <a:r>
              <a:rPr lang="en-US" dirty="0">
                <a:latin typeface="IBM Plex Sans"/>
                <a:cs typeface="IBM Plex Sans SemiBold"/>
                <a:sym typeface="IBM Plex Sans"/>
              </a:rPr>
              <a:t>SDCA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"/>
                <a:cs typeface="IBM Plex Sans SemiBold"/>
                <a:sym typeface="IBM Plex Sans"/>
              </a:rPr>
              <a:t>Использование данных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"/>
                <a:cs typeface="IBM Plex Sans SemiBold"/>
                <a:sym typeface="IBM Plex Sans"/>
              </a:rPr>
              <a:t>Качество прежде всего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"/>
                <a:cs typeface="IBM Plex Sans SemiBold"/>
                <a:sym typeface="IBM Plex Sans"/>
              </a:rPr>
              <a:t>Следующий процесс – это потребитель</a:t>
            </a:r>
          </a:p>
        </p:txBody>
      </p:sp>
    </p:spTree>
    <p:extLst>
      <p:ext uri="{BB962C8B-B14F-4D97-AF65-F5344CB8AC3E}">
        <p14:creationId xmlns:p14="http://schemas.microsoft.com/office/powerpoint/2010/main" val="282882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Концепции Кайдзен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4032000" cy="393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b="1" dirty="0">
                <a:latin typeface="IBM Plex Sans"/>
                <a:cs typeface="IBM Plex Sans SemiBold"/>
                <a:sym typeface="IBM Plex Sans"/>
              </a:rPr>
              <a:t>Кайдзен и менеджмент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b="1" dirty="0">
                <a:latin typeface="IBM Plex Sans"/>
                <a:sym typeface="IBM Plex Sans"/>
              </a:rPr>
              <a:t>Поддержание</a:t>
            </a:r>
            <a:r>
              <a:rPr lang="ru-RU" sz="1200" dirty="0">
                <a:latin typeface="IBM Plex Sans"/>
                <a:sym typeface="IBM Plex Sans"/>
              </a:rPr>
              <a:t> – действия, направленные на сохранение и исполнение принятых стандартов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i="1" u="sng" dirty="0">
                <a:latin typeface="IBM Plex Sans"/>
                <a:sym typeface="IBM Plex Sans"/>
              </a:rPr>
              <a:t>Основная задача менеджмента:</a:t>
            </a:r>
            <a:r>
              <a:rPr lang="ru-RU" sz="1200" i="1" dirty="0">
                <a:latin typeface="IBM Plex Sans"/>
                <a:sym typeface="IBM Plex Sans"/>
              </a:rPr>
              <a:t> обеспечить сотрудникам возможность работать по стандарту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endParaRPr lang="ru-RU" sz="1200" i="1" dirty="0">
              <a:latin typeface="IBM Plex Sans"/>
              <a:sym typeface="IBM Plex Sans"/>
            </a:endParaRPr>
          </a:p>
          <a:p>
            <a:r>
              <a:rPr lang="ru-RU" sz="1200" dirty="0">
                <a:latin typeface="IBM Plex Sans"/>
              </a:rPr>
              <a:t>Этапы:</a:t>
            </a:r>
          </a:p>
          <a:p>
            <a:endParaRPr lang="ru-RU" sz="1200" dirty="0">
              <a:latin typeface="IBM Plex Sans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ru-RU" sz="1200" dirty="0">
                <a:latin typeface="IBM Plex Sans"/>
              </a:rPr>
              <a:t>Определение политик, правил, стандартов, стандартных рабочих процедур (СРП) для всех сфер и сотрудников.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ru-RU" sz="1200" dirty="0">
                <a:latin typeface="IBM Plex Sans"/>
              </a:rPr>
              <a:t>Контроль исполнения стандартов.</a:t>
            </a:r>
            <a:br>
              <a:rPr lang="ru-RU" sz="1200" dirty="0">
                <a:latin typeface="IBM Plex Sans"/>
              </a:rPr>
            </a:br>
            <a:r>
              <a:rPr lang="ru-RU" sz="1200" dirty="0">
                <a:latin typeface="IBM Plex Sans"/>
              </a:rPr>
              <a:t>Если сотрудник намеренно отклоняется от СРП — менеджмент применяет дисциплинарные меры.</a:t>
            </a:r>
            <a:br>
              <a:rPr lang="ru-RU" sz="1200" dirty="0">
                <a:latin typeface="IBM Plex Sans"/>
              </a:rPr>
            </a:br>
            <a:r>
              <a:rPr lang="ru-RU" sz="1200" dirty="0">
                <a:latin typeface="IBM Plex Sans"/>
              </a:rPr>
              <a:t>Если сотрудник не может придерживаться СРП по объективным причинам — менеджмент пересматривает стандарт.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endParaRPr lang="ru-RU" sz="1200" i="1" dirty="0">
              <a:latin typeface="IBM Plex Sans"/>
              <a:sym typeface="IBM Plex Sans"/>
            </a:endParaRPr>
          </a:p>
        </p:txBody>
      </p:sp>
      <p:cxnSp>
        <p:nvCxnSpPr>
          <p:cNvPr id="2" name="Google Shape;814;p91">
            <a:extLst>
              <a:ext uri="{FF2B5EF4-FFF2-40B4-BE49-F238E27FC236}">
                <a16:creationId xmlns:a16="http://schemas.microsoft.com/office/drawing/2014/main" id="{3120EE61-0C6F-77E4-7105-3055349A4A9C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rot="10800000" flipV="1">
            <a:off x="5483220" y="2016746"/>
            <a:ext cx="280033" cy="596752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817;p91">
            <a:extLst>
              <a:ext uri="{FF2B5EF4-FFF2-40B4-BE49-F238E27FC236}">
                <a16:creationId xmlns:a16="http://schemas.microsoft.com/office/drawing/2014/main" id="{308D49FB-95DB-45E6-8E90-0BF97011886A}"/>
              </a:ext>
            </a:extLst>
          </p:cNvPr>
          <p:cNvCxnSpPr>
            <a:cxnSpLocks/>
            <a:stCxn id="4" idx="3"/>
            <a:endCxn id="11" idx="0"/>
          </p:cNvCxnSpPr>
          <p:nvPr/>
        </p:nvCxnSpPr>
        <p:spPr>
          <a:xfrm>
            <a:off x="7442352" y="2016746"/>
            <a:ext cx="344204" cy="596753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Google Shape;816;p91">
            <a:extLst>
              <a:ext uri="{FF2B5EF4-FFF2-40B4-BE49-F238E27FC236}">
                <a16:creationId xmlns:a16="http://schemas.microsoft.com/office/drawing/2014/main" id="{588B9F0F-7C5B-5241-F8B7-D1F8E4AE94E1}"/>
              </a:ext>
            </a:extLst>
          </p:cNvPr>
          <p:cNvSpPr/>
          <p:nvPr/>
        </p:nvSpPr>
        <p:spPr>
          <a:xfrm>
            <a:off x="5763252" y="1775452"/>
            <a:ext cx="1679100" cy="482588"/>
          </a:xfrm>
          <a:prstGeom prst="roundRect">
            <a:avLst>
              <a:gd name="adj" fmla="val 16667"/>
            </a:avLst>
          </a:prstGeom>
          <a:solidFill>
            <a:srgbClr val="CBB4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Компоненты менеджмента</a:t>
            </a:r>
            <a:endParaRPr sz="11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" name="Google Shape;815;p91">
            <a:extLst>
              <a:ext uri="{FF2B5EF4-FFF2-40B4-BE49-F238E27FC236}">
                <a16:creationId xmlns:a16="http://schemas.microsoft.com/office/drawing/2014/main" id="{4FAE6AE1-2CC3-87DE-752C-DCBEBD9C6A9D}"/>
              </a:ext>
            </a:extLst>
          </p:cNvPr>
          <p:cNvSpPr/>
          <p:nvPr/>
        </p:nvSpPr>
        <p:spPr>
          <a:xfrm>
            <a:off x="4665774" y="2613498"/>
            <a:ext cx="1634889" cy="28247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latin typeface="IBM Plex Sans"/>
                <a:ea typeface="IBM Plex Sans"/>
                <a:cs typeface="IBM Plex Sans"/>
                <a:sym typeface="IBM Plex Sans"/>
              </a:rPr>
              <a:t>Поддержание</a:t>
            </a:r>
            <a:endParaRPr sz="11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" name="Google Shape;818;p91">
            <a:extLst>
              <a:ext uri="{FF2B5EF4-FFF2-40B4-BE49-F238E27FC236}">
                <a16:creationId xmlns:a16="http://schemas.microsoft.com/office/drawing/2014/main" id="{2D447D4A-10B8-E9AF-F18E-B031DA70BA7B}"/>
              </a:ext>
            </a:extLst>
          </p:cNvPr>
          <p:cNvSpPr/>
          <p:nvPr/>
        </p:nvSpPr>
        <p:spPr>
          <a:xfrm>
            <a:off x="6969111" y="2613499"/>
            <a:ext cx="1634889" cy="28247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IBM Plex Sans"/>
                <a:ea typeface="IBM Plex Sans"/>
                <a:cs typeface="IBM Plex Sans"/>
                <a:sym typeface="IBM Plex Sans"/>
              </a:rPr>
              <a:t>Совершенствование</a:t>
            </a:r>
            <a:endParaRPr sz="10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4621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Концепции Кайдзен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4032000" cy="137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b="1" dirty="0">
                <a:latin typeface="IBM Plex Sans"/>
                <a:cs typeface="IBM Plex Sans SemiBold"/>
                <a:sym typeface="IBM Plex Sans"/>
              </a:rPr>
              <a:t>Кайдзен и менеджмент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b="1" dirty="0">
                <a:latin typeface="IBM Plex Sans"/>
                <a:sym typeface="IBM Plex Sans"/>
              </a:rPr>
              <a:t>Совершенствование</a:t>
            </a:r>
            <a:r>
              <a:rPr lang="ru-RU" sz="1200" dirty="0">
                <a:latin typeface="IBM Plex Sans"/>
                <a:sym typeface="IBM Plex Sans"/>
              </a:rPr>
              <a:t> – действия, направленные на улучшение принятых стандартов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i="1" u="sng" dirty="0">
                <a:latin typeface="IBM Plex Sans"/>
                <a:sym typeface="IBM Plex Sans"/>
              </a:rPr>
              <a:t>Основная задача менеджмента:</a:t>
            </a:r>
            <a:r>
              <a:rPr lang="ru-RU" sz="1200" i="1" dirty="0">
                <a:latin typeface="IBM Plex Sans"/>
                <a:sym typeface="IBM Plex Sans"/>
              </a:rPr>
              <a:t> установление новых, более высоких стандартов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DA249-BA1A-5F23-6E19-48768B8AE509}"/>
              </a:ext>
            </a:extLst>
          </p:cNvPr>
          <p:cNvSpPr txBox="1"/>
          <p:nvPr/>
        </p:nvSpPr>
        <p:spPr>
          <a:xfrm>
            <a:off x="348801" y="4541360"/>
            <a:ext cx="79904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Чем выше иерархический уровень менеджера, тем больше он занят вопросами совершенствования, а не поддержания.</a:t>
            </a:r>
            <a:endParaRPr lang="ru-RU" sz="1100" dirty="0"/>
          </a:p>
        </p:txBody>
      </p:sp>
      <p:cxnSp>
        <p:nvCxnSpPr>
          <p:cNvPr id="6" name="Google Shape;814;p91">
            <a:extLst>
              <a:ext uri="{FF2B5EF4-FFF2-40B4-BE49-F238E27FC236}">
                <a16:creationId xmlns:a16="http://schemas.microsoft.com/office/drawing/2014/main" id="{8EA9EF6B-D631-DC7F-C156-ED60084FB0D4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>
          <a:xfrm rot="10800000" flipV="1">
            <a:off x="5483220" y="2016746"/>
            <a:ext cx="280033" cy="596752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817;p91">
            <a:extLst>
              <a:ext uri="{FF2B5EF4-FFF2-40B4-BE49-F238E27FC236}">
                <a16:creationId xmlns:a16="http://schemas.microsoft.com/office/drawing/2014/main" id="{CD3A54C1-E976-4EDE-C56C-67541FBCEBB1}"/>
              </a:ext>
            </a:extLst>
          </p:cNvPr>
          <p:cNvCxnSpPr>
            <a:cxnSpLocks/>
            <a:stCxn id="9" idx="3"/>
            <a:endCxn id="12" idx="0"/>
          </p:cNvCxnSpPr>
          <p:nvPr/>
        </p:nvCxnSpPr>
        <p:spPr>
          <a:xfrm>
            <a:off x="7442352" y="2016746"/>
            <a:ext cx="344204" cy="596753"/>
          </a:xfrm>
          <a:prstGeom prst="bentConnector2">
            <a:avLst/>
          </a:prstGeom>
          <a:noFill/>
          <a:ln w="19050" cap="flat" cmpd="sng">
            <a:solidFill>
              <a:srgbClr val="DCCD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816;p91">
            <a:extLst>
              <a:ext uri="{FF2B5EF4-FFF2-40B4-BE49-F238E27FC236}">
                <a16:creationId xmlns:a16="http://schemas.microsoft.com/office/drawing/2014/main" id="{5ACA02FF-728F-682E-1063-267B696B6811}"/>
              </a:ext>
            </a:extLst>
          </p:cNvPr>
          <p:cNvSpPr/>
          <p:nvPr/>
        </p:nvSpPr>
        <p:spPr>
          <a:xfrm>
            <a:off x="5763252" y="1775452"/>
            <a:ext cx="1679100" cy="482588"/>
          </a:xfrm>
          <a:prstGeom prst="roundRect">
            <a:avLst>
              <a:gd name="adj" fmla="val 16667"/>
            </a:avLst>
          </a:prstGeom>
          <a:solidFill>
            <a:srgbClr val="CBB4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Компоненты менеджмента</a:t>
            </a:r>
            <a:endParaRPr sz="11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" name="Google Shape;815;p91">
            <a:extLst>
              <a:ext uri="{FF2B5EF4-FFF2-40B4-BE49-F238E27FC236}">
                <a16:creationId xmlns:a16="http://schemas.microsoft.com/office/drawing/2014/main" id="{B071BA9C-ACA5-5ECB-4BD0-67E4FF47858F}"/>
              </a:ext>
            </a:extLst>
          </p:cNvPr>
          <p:cNvSpPr/>
          <p:nvPr/>
        </p:nvSpPr>
        <p:spPr>
          <a:xfrm>
            <a:off x="4665774" y="2613498"/>
            <a:ext cx="1634889" cy="28247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latin typeface="IBM Plex Sans"/>
                <a:ea typeface="IBM Plex Sans"/>
                <a:cs typeface="IBM Plex Sans"/>
                <a:sym typeface="IBM Plex Sans"/>
              </a:rPr>
              <a:t>Поддержание</a:t>
            </a:r>
            <a:endParaRPr sz="11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" name="Google Shape;818;p91">
            <a:extLst>
              <a:ext uri="{FF2B5EF4-FFF2-40B4-BE49-F238E27FC236}">
                <a16:creationId xmlns:a16="http://schemas.microsoft.com/office/drawing/2014/main" id="{9B0A30D5-9293-709D-7FBA-C88A61593014}"/>
              </a:ext>
            </a:extLst>
          </p:cNvPr>
          <p:cNvSpPr/>
          <p:nvPr/>
        </p:nvSpPr>
        <p:spPr>
          <a:xfrm>
            <a:off x="6969111" y="2613499"/>
            <a:ext cx="1634889" cy="28247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CCD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IBM Plex Sans"/>
                <a:ea typeface="IBM Plex Sans"/>
                <a:cs typeface="IBM Plex Sans"/>
                <a:sym typeface="IBM Plex Sans"/>
              </a:rPr>
              <a:t>Совершенствование</a:t>
            </a:r>
            <a:endParaRPr sz="10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45115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Концепции Кайдзен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7506720" cy="282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b="1" dirty="0">
                <a:latin typeface="IBM Plex Sans"/>
                <a:cs typeface="IBM Plex Sans SemiBold"/>
                <a:sym typeface="IBM Plex Sans"/>
              </a:rPr>
              <a:t>Процесс, а не результат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endParaRPr lang="ru-RU" b="1" dirty="0">
              <a:latin typeface="IBM Plex Sans"/>
              <a:cs typeface="IBM Plex Sans SemiBold"/>
              <a:sym typeface="IBM Plex Sans"/>
            </a:endParaRPr>
          </a:p>
          <a:p>
            <a:pPr marL="103187" lvl="1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dirty="0">
                <a:latin typeface="IBM Plex Sans"/>
              </a:rPr>
              <a:t>Одна из основ кайдзен — </a:t>
            </a:r>
            <a:r>
              <a:rPr lang="ru-RU" sz="1200" b="1" dirty="0">
                <a:latin typeface="IBM Plex Sans"/>
              </a:rPr>
              <a:t>мышление, ориентированное на процесс, а не на результат.</a:t>
            </a:r>
          </a:p>
          <a:p>
            <a:pPr marL="103187" lvl="1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b="1" dirty="0">
              <a:latin typeface="IBM Plex Sans"/>
              <a:cs typeface="IBM Plex Sans SemiBold"/>
              <a:sym typeface="IBM Plex Sans"/>
            </a:endParaRP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Если желаемый результат не достигнут — ошибку необходимо искать в процессе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Если не получилось внедрить какой-то из инструментов Кайдзен — вероятно, мышление в компании осталось ориентированным на результат, а не процесс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Менеджмент, оценивая работу сотрудника, должен смотреть не только на результат, но и на процесс, который привел к этому результату. Руководитель должен помочь сотруднику изменить что-то в работе, чтобы улучшить результат.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Руководитель должен поддерживать стремление сотрудников совершенствовать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281216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Концепции Кайдзен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5381829" cy="4087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b="1" dirty="0">
                <a:latin typeface="IBM Plex Sans"/>
                <a:cs typeface="IBM Plex Sans SemiBold"/>
                <a:sym typeface="IBM Plex Sans"/>
              </a:rPr>
              <a:t>Следование циклам </a:t>
            </a:r>
            <a:r>
              <a:rPr lang="en-US" b="1" dirty="0">
                <a:latin typeface="IBM Plex Sans"/>
                <a:cs typeface="IBM Plex Sans SemiBold"/>
                <a:sym typeface="IBM Plex Sans"/>
              </a:rPr>
              <a:t>PDCA/SDCA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i="1" dirty="0">
                <a:latin typeface="IBM Plex Sans"/>
                <a:sym typeface="IBM Plex Sans"/>
              </a:rPr>
              <a:t>Plan / </a:t>
            </a:r>
            <a:r>
              <a:rPr lang="ru-RU" sz="1200" i="1" dirty="0">
                <a:latin typeface="IBM Plex Sans"/>
                <a:sym typeface="IBM Plex Sans"/>
              </a:rPr>
              <a:t>Планирование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Оценка текущего состояния, выявление цели совершенствования, определение приоритетов, составление плана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i="1" dirty="0">
                <a:latin typeface="IBM Plex Sans"/>
                <a:sym typeface="IBM Plex Sans"/>
              </a:rPr>
              <a:t>Do / </a:t>
            </a:r>
            <a:r>
              <a:rPr lang="ru-RU" sz="1200" i="1" dirty="0">
                <a:latin typeface="IBM Plex Sans"/>
                <a:sym typeface="IBM Plex Sans"/>
              </a:rPr>
              <a:t>Реализация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Реализация плана (проведение испытаний в маленьком масштабе)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i="1" dirty="0">
                <a:latin typeface="IBM Plex Sans"/>
                <a:sym typeface="IBM Plex Sans"/>
              </a:rPr>
              <a:t>Check / </a:t>
            </a:r>
            <a:r>
              <a:rPr lang="ru-RU" sz="1200" i="1" dirty="0">
                <a:latin typeface="IBM Plex Sans"/>
                <a:sym typeface="IBM Plex Sans"/>
              </a:rPr>
              <a:t>Проверка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Подведение итогов внедрения / эксперимента, анализ эффектов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Оценка показателей, сравнение их с изначальными / предыдущими / эталонными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i="1" dirty="0">
                <a:latin typeface="IBM Plex Sans"/>
                <a:sym typeface="IBM Plex Sans"/>
              </a:rPr>
              <a:t>Act</a:t>
            </a:r>
            <a:r>
              <a:rPr lang="ru-RU" sz="1200" i="1" dirty="0">
                <a:latin typeface="IBM Plex Sans"/>
                <a:sym typeface="IBM Plex Sans"/>
              </a:rPr>
              <a:t> </a:t>
            </a:r>
            <a:r>
              <a:rPr lang="en-US" sz="1200" i="1" dirty="0">
                <a:latin typeface="IBM Plex Sans"/>
                <a:sym typeface="IBM Plex Sans"/>
              </a:rPr>
              <a:t>/</a:t>
            </a:r>
            <a:r>
              <a:rPr lang="ru-RU" sz="1200" i="1" dirty="0">
                <a:latin typeface="IBM Plex Sans"/>
                <a:sym typeface="IBM Plex Sans"/>
              </a:rPr>
              <a:t> Воздействие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Анализ результатов: что можно улучшить дальше и как улучшать свои прогнозы. Если результаты позитивные — можно повторить цикл, а если позитивное изменений устойчиво — необходимо изменить стандарт</a:t>
            </a:r>
          </a:p>
          <a:p>
            <a:pPr marL="95250" lvl="6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b="1" dirty="0">
                <a:latin typeface="IBM Plex Sans"/>
                <a:sym typeface="IBM Plex Sans"/>
              </a:rPr>
              <a:t>Цикл </a:t>
            </a:r>
            <a:r>
              <a:rPr lang="en-US" sz="1200" b="1" dirty="0">
                <a:latin typeface="IBM Plex Sans"/>
                <a:sym typeface="IBM Plex Sans"/>
              </a:rPr>
              <a:t>SDCA </a:t>
            </a:r>
            <a:r>
              <a:rPr lang="en-US" sz="1200" dirty="0">
                <a:latin typeface="IBM Plex Sans"/>
                <a:sym typeface="IBM Plex Sans"/>
              </a:rPr>
              <a:t>— </a:t>
            </a:r>
            <a:r>
              <a:rPr lang="ru-RU" sz="1200" dirty="0">
                <a:latin typeface="IBM Plex Sans"/>
                <a:sym typeface="IBM Plex Sans"/>
              </a:rPr>
              <a:t>последовательность действий, направленная на стабилизацию процесса (</a:t>
            </a:r>
            <a:r>
              <a:rPr lang="en-US" sz="1200" dirty="0">
                <a:latin typeface="IBM Plex Sans"/>
                <a:sym typeface="IBM Plex Sans"/>
              </a:rPr>
              <a:t>S – standardize)</a:t>
            </a:r>
            <a:endParaRPr lang="ru-RU" sz="1200" dirty="0">
              <a:latin typeface="IBM Plex Sans"/>
              <a:sym typeface="IBM Plex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72D163-FE38-16CE-D579-97CD3CAA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34" y="572850"/>
            <a:ext cx="1916773" cy="19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AEF542-FB81-4018-3463-62BDE5604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25" y="2864102"/>
            <a:ext cx="1909082" cy="19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50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Концепции Кайдзен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5958000" cy="419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b="1" dirty="0">
                <a:latin typeface="IBM Plex Sans"/>
                <a:cs typeface="IBM Plex Sans SemiBold"/>
                <a:sym typeface="IBM Plex Sans"/>
              </a:rPr>
              <a:t>Использование данных</a:t>
            </a:r>
            <a:endParaRPr lang="en-US" b="1" dirty="0">
              <a:latin typeface="IBM Plex Sans"/>
              <a:cs typeface="IBM Plex Sans SemiBold"/>
              <a:sym typeface="IBM Plex Sans"/>
            </a:endParaRP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u="sng" dirty="0">
                <a:latin typeface="IBM Plex Sans"/>
                <a:sym typeface="IBM Plex Sans"/>
              </a:rPr>
              <a:t>Сбор, проверка и анализ данных — основа для совершенствования</a:t>
            </a:r>
            <a:br>
              <a:rPr lang="en-US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Чтобы решать проблемы в рамках Кайдзен — необходимо опираться на объективные факты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b="1" dirty="0">
                <a:latin typeface="IBM Plex Sans"/>
                <a:cs typeface="IBM Plex Sans SemiBold"/>
                <a:sym typeface="IBM Plex Sans"/>
              </a:rPr>
              <a:t>Качество – прежде всего </a:t>
            </a:r>
            <a:endParaRPr lang="en-US" b="1" dirty="0">
              <a:latin typeface="IBM Plex Sans"/>
              <a:cs typeface="IBM Plex Sans SemiBold"/>
              <a:sym typeface="IBM Plex Sans"/>
            </a:endParaRP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Первоочередная цель в Кайдзен — поддерживать высочайшее качество продукта для потребителя. Высший менеджмент компании обязательно должен следовать цели поддержания качества продукта / услуги.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u="sng" dirty="0">
                <a:latin typeface="IBM Plex Sans"/>
                <a:sym typeface="IBM Plex Sans"/>
              </a:rPr>
              <a:t>Компания не сможет конкурировать, если продукция или услуга будут недостаточно качественными</a:t>
            </a:r>
            <a:r>
              <a:rPr lang="ru-RU" sz="1200" dirty="0">
                <a:latin typeface="IBM Plex Sans"/>
                <a:sym typeface="IBM Plex Sans"/>
              </a:rPr>
              <a:t>, несмотря на все усилия и прекрасные показатели производительности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b="1" dirty="0">
                <a:latin typeface="IBM Plex Sans"/>
                <a:cs typeface="IBM Plex Sans SemiBold"/>
                <a:sym typeface="IBM Plex Sans"/>
              </a:rPr>
              <a:t>Следующий процесс – это потребитель</a:t>
            </a:r>
            <a:endParaRPr lang="en-US" b="1" dirty="0">
              <a:latin typeface="IBM Plex Sans"/>
              <a:cs typeface="IBM Plex Sans SemiBold"/>
              <a:sym typeface="IBM Plex Sans"/>
            </a:endParaRP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Любой бизнес-процесс состоит из последовательности этапов, каждый из которых имеет своего поставщика и потребителя. Большинство потребителей для операций внутри компании – внутренние. 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Правило Кайдзен — </a:t>
            </a:r>
            <a:r>
              <a:rPr lang="ru-RU" sz="1200" u="sng" dirty="0">
                <a:latin typeface="IBM Plex Sans"/>
                <a:sym typeface="IBM Plex Sans"/>
              </a:rPr>
              <a:t>никогда не передавать дефекты или неточную информацию на следующий этап</a:t>
            </a:r>
            <a:r>
              <a:rPr lang="ru-RU" sz="1200" dirty="0">
                <a:latin typeface="IBM Plex Sans"/>
                <a:sym typeface="IBM Plex Sans"/>
              </a:rPr>
              <a:t>. Если это правило выполняется — конечный потребитель получает высококачественный товар или услугу.</a:t>
            </a:r>
          </a:p>
        </p:txBody>
      </p:sp>
    </p:spTree>
    <p:extLst>
      <p:ext uri="{BB962C8B-B14F-4D97-AF65-F5344CB8AC3E}">
        <p14:creationId xmlns:p14="http://schemas.microsoft.com/office/powerpoint/2010/main" val="23768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Системы (инструменты) Кайдзен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58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Системы (инструменты) Кайдзен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7362498" cy="313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b="1" dirty="0">
                <a:latin typeface="IBM Plex Sans"/>
                <a:cs typeface="IBM Plex Sans SemiBold"/>
                <a:sym typeface="IBM Plex Sans"/>
              </a:rPr>
              <a:t>TQC (Total Quality Control) — </a:t>
            </a:r>
            <a:r>
              <a:rPr lang="ru-RU" b="1" dirty="0">
                <a:latin typeface="IBM Plex Sans"/>
                <a:cs typeface="IBM Plex Sans SemiBold"/>
                <a:sym typeface="IBM Plex Sans"/>
              </a:rPr>
              <a:t>всеобщий контроль качества</a:t>
            </a:r>
            <a:br>
              <a:rPr lang="ru-RU" b="1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cs typeface="IBM Plex Sans SemiBold"/>
                <a:sym typeface="IBM Plex Sans"/>
              </a:rPr>
              <a:t>система решения корпоративных проблем на основании данных и действий по совершенствованию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Мероприятия </a:t>
            </a:r>
            <a:r>
              <a:rPr lang="en-US" sz="1000" dirty="0">
                <a:latin typeface="IBM Plex Sans"/>
                <a:sym typeface="IBM Plex Sans"/>
              </a:rPr>
              <a:t>TQC </a:t>
            </a:r>
            <a:r>
              <a:rPr lang="ru-RU" sz="1000" dirty="0">
                <a:latin typeface="IBM Plex Sans"/>
                <a:sym typeface="IBM Plex Sans"/>
              </a:rPr>
              <a:t>могут быть направлены на повышение эффективности управления на всех уровнях. 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dirty="0">
                <a:latin typeface="IBM Plex Sans"/>
                <a:sym typeface="IBM Plex Sans"/>
              </a:rPr>
              <a:t>Обычно они затрагивают следующие аспекты: обеспечение качества, снижение затрат, соблюдение дисциплины поставок, безопасность, разработку новой продукции, повышение производительности, управление поставщиками.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Все действия, связанные с </a:t>
            </a:r>
            <a:r>
              <a:rPr lang="en-US" sz="1000" dirty="0">
                <a:latin typeface="IBM Plex Sans"/>
                <a:sym typeface="IBM Plex Sans"/>
              </a:rPr>
              <a:t>TQ</a:t>
            </a:r>
            <a:r>
              <a:rPr lang="ru-RU" sz="1000" dirty="0">
                <a:latin typeface="IBM Plex Sans"/>
                <a:sym typeface="IBM Plex Sans"/>
              </a:rPr>
              <a:t>С, должны проводиться с учетом нужд потребителя.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В поисках причин проблем необходимо обращаться к предыдущему этапу процесса. Для выявления истинной причины следует использовать метод «5 почему».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К следующему этапу процесса следует относиться как к конечному потребителю.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Внедрение </a:t>
            </a:r>
            <a:r>
              <a:rPr lang="en-US" sz="1000" dirty="0">
                <a:latin typeface="IBM Plex Sans"/>
                <a:sym typeface="IBM Plex Sans"/>
              </a:rPr>
              <a:t>TQC </a:t>
            </a:r>
            <a:r>
              <a:rPr lang="ru-RU" sz="1000" dirty="0">
                <a:latin typeface="IBM Plex Sans"/>
                <a:sym typeface="IBM Plex Sans"/>
              </a:rPr>
              <a:t>должно начинаться с программы обучения всех уровней сотрудников. Основная цель обучения — формирование </a:t>
            </a:r>
            <a:r>
              <a:rPr lang="en-US" sz="1000" dirty="0">
                <a:latin typeface="IBM Plex Sans"/>
                <a:sym typeface="IBM Plex Sans"/>
              </a:rPr>
              <a:t>TQC-</a:t>
            </a:r>
            <a:r>
              <a:rPr lang="ru-RU" sz="1000" dirty="0">
                <a:latin typeface="IBM Plex Sans"/>
                <a:sym typeface="IBM Plex Sans"/>
              </a:rPr>
              <a:t>мышления.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endParaRPr lang="ru-RU" sz="1000" dirty="0">
              <a:latin typeface="IBM Plex Sans"/>
              <a:sym typeface="IBM Plex Sans"/>
            </a:endParaRPr>
          </a:p>
          <a:p>
            <a:pPr marL="406400" lvl="6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0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45277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Системы (инструменты) Кайдзен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5958000" cy="994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b="1" dirty="0">
                <a:latin typeface="IBM Plex Sans"/>
                <a:cs typeface="IBM Plex Sans SemiBold"/>
                <a:sym typeface="IBM Plex Sans"/>
              </a:rPr>
              <a:t>TQC (Total Quality Control)</a:t>
            </a:r>
            <a:br>
              <a:rPr lang="ru-RU" b="1" dirty="0">
                <a:latin typeface="IBM Plex Sans"/>
                <a:cs typeface="IBM Plex Sans SemiBold"/>
                <a:sym typeface="IBM Plex Sans"/>
              </a:rPr>
            </a:br>
            <a:endParaRPr lang="ru-RU" sz="1000" dirty="0">
              <a:latin typeface="IBM Plex Sans"/>
              <a:sym typeface="IBM Plex Sans"/>
            </a:endParaRP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endParaRPr lang="ru-RU" sz="1000" dirty="0">
              <a:latin typeface="IBM Plex Sans"/>
              <a:sym typeface="IBM Plex Sans"/>
            </a:endParaRPr>
          </a:p>
          <a:p>
            <a:pPr marL="406400" lvl="6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000" dirty="0">
              <a:latin typeface="IBM Plex Sans"/>
              <a:sym typeface="IBM Plex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3957F-24DA-01EF-3946-8155D5E10BB0}"/>
              </a:ext>
            </a:extLst>
          </p:cNvPr>
          <p:cNvSpPr txBox="1"/>
          <p:nvPr/>
        </p:nvSpPr>
        <p:spPr>
          <a:xfrm>
            <a:off x="727419" y="3362552"/>
            <a:ext cx="7990116" cy="166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US" sz="1000" i="1" u="sng" dirty="0">
                <a:latin typeface="IBM Plex Sans" panose="020B0503050203000203" pitchFamily="34" charset="0"/>
              </a:rPr>
              <a:t>C (Control) — </a:t>
            </a:r>
            <a:r>
              <a:rPr lang="ru-RU" sz="1000" i="1" u="sng" dirty="0">
                <a:latin typeface="IBM Plex Sans" panose="020B0503050203000203" pitchFamily="34" charset="0"/>
              </a:rPr>
              <a:t>контроль (управление процессами)</a:t>
            </a:r>
            <a:endParaRPr lang="ru-RU" sz="1000" dirty="0"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 panose="020B0503050203000203" pitchFamily="34" charset="0"/>
              </a:rPr>
              <a:t>Процессное мышление означает, что нужно сверяться с результатом, а не проверять по результату</a:t>
            </a:r>
          </a:p>
          <a:p>
            <a:pPr marL="171450" indent="-17145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 panose="020B0503050203000203" pitchFamily="34" charset="0"/>
              </a:rPr>
              <a:t>Работа по контролю качества начинается с людей. </a:t>
            </a:r>
            <a:br>
              <a:rPr lang="ru-RU" sz="1000" dirty="0">
                <a:latin typeface="IBM Plex Sans" panose="020B0503050203000203" pitchFamily="34" charset="0"/>
              </a:rPr>
            </a:br>
            <a:r>
              <a:rPr lang="ru-RU" sz="1000" dirty="0">
                <a:latin typeface="IBM Plex Sans" panose="020B0503050203000203" pitchFamily="34" charset="0"/>
              </a:rPr>
              <a:t>«Повысить качество людей» = сформировать </a:t>
            </a:r>
            <a:r>
              <a:rPr lang="ru-RU" sz="1000" dirty="0" err="1">
                <a:latin typeface="IBM Plex Sans" panose="020B0503050203000203" pitchFamily="34" charset="0"/>
              </a:rPr>
              <a:t>Кайдзен-мышление</a:t>
            </a:r>
            <a:r>
              <a:rPr lang="ru-RU" sz="1000" dirty="0">
                <a:latin typeface="IBM Plex Sans" panose="020B0503050203000203" pitchFamily="34" charset="0"/>
              </a:rPr>
              <a:t>.</a:t>
            </a:r>
            <a:br>
              <a:rPr lang="ru-RU" sz="1000" dirty="0">
                <a:latin typeface="IBM Plex Sans" panose="020B0503050203000203" pitchFamily="34" charset="0"/>
              </a:rPr>
            </a:br>
            <a:r>
              <a:rPr lang="ru-RU" sz="1000" dirty="0">
                <a:latin typeface="IBM Plex Sans" panose="020B0503050203000203" pitchFamily="34" charset="0"/>
              </a:rPr>
              <a:t>Сначала нужно научить сотрудников выявлять проблемы, затем — их решать.</a:t>
            </a:r>
            <a:br>
              <a:rPr lang="ru-RU" sz="1000" dirty="0">
                <a:latin typeface="IBM Plex Sans" panose="020B0503050203000203" pitchFamily="34" charset="0"/>
              </a:rPr>
            </a:br>
            <a:r>
              <a:rPr lang="ru-RU" sz="1000" dirty="0">
                <a:latin typeface="IBM Plex Sans" panose="020B0503050203000203" pitchFamily="34" charset="0"/>
              </a:rPr>
              <a:t>Следующий этап – стандартизация результатов, чтобы предотвратить повторение проблем. Постоянное монотонное прохождение такого цикла совершенствования приводит к тому, что сотрудники учатся «мышлению в стиле Кайдзен» и начинают его практиковать. </a:t>
            </a:r>
            <a:br>
              <a:rPr lang="ru-RU" sz="1000" dirty="0">
                <a:latin typeface="IBM Plex Sans" panose="020B0503050203000203" pitchFamily="34" charset="0"/>
              </a:rPr>
            </a:br>
            <a:r>
              <a:rPr lang="ru-RU" sz="1000" dirty="0">
                <a:latin typeface="IBM Plex Sans" panose="020B0503050203000203" pitchFamily="34" charset="0"/>
              </a:rPr>
              <a:t>Такой результат возможен только через обучение и с помощью лидерства в компании.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4E231-688D-1A3B-4BCD-CDF2F8929C3C}"/>
              </a:ext>
            </a:extLst>
          </p:cNvPr>
          <p:cNvSpPr txBox="1"/>
          <p:nvPr/>
        </p:nvSpPr>
        <p:spPr>
          <a:xfrm>
            <a:off x="727419" y="1299043"/>
            <a:ext cx="7990116" cy="205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500"/>
              </a:spcBef>
              <a:spcAft>
                <a:spcPts val="1000"/>
              </a:spcAft>
            </a:pPr>
            <a:r>
              <a:rPr lang="en-US" sz="1000" b="0" i="1" u="sng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T (Total) — </a:t>
            </a:r>
            <a:r>
              <a:rPr lang="ru-RU" sz="1000" b="0" i="1" u="sng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всеобщий</a:t>
            </a:r>
            <a:endParaRPr lang="ru-RU" sz="1000" b="0" dirty="0">
              <a:effectLst/>
              <a:latin typeface="IBM Plex Sans" panose="020B0503050203000203" pitchFamily="34" charset="0"/>
            </a:endParaRPr>
          </a:p>
          <a:p>
            <a:pPr marL="171450" indent="-1714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 panose="020B0503050203000203" pitchFamily="34" charset="0"/>
              </a:rPr>
              <a:t>Вовлечены все сотрудники компании: от высшего руководства 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до рабочих, занятые во всех сферах деятельности (производство, продажи, маркетинг, закупки, финансы, управление персоналом и т. д.)</a:t>
            </a:r>
          </a:p>
          <a:p>
            <a:pPr marL="171450" indent="-17145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Работает система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межфункционального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менеджмента: все подразделения компании должны согласовывать свои действия согласно общей цели</a:t>
            </a:r>
          </a:p>
          <a:p>
            <a:pPr rtl="0">
              <a:spcBef>
                <a:spcPts val="500"/>
              </a:spcBef>
              <a:spcAft>
                <a:spcPts val="1000"/>
              </a:spcAft>
            </a:pPr>
            <a:r>
              <a:rPr lang="en-US" sz="1000" b="0" i="1" u="sng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Q (Quality) — </a:t>
            </a:r>
            <a:r>
              <a:rPr lang="ru-RU" sz="1000" b="0" i="1" u="sng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качество </a:t>
            </a:r>
            <a:endParaRPr lang="ru-RU" sz="1000" b="0" dirty="0">
              <a:effectLst/>
              <a:latin typeface="IBM Plex Sans" panose="020B0503050203000203" pitchFamily="34" charset="0"/>
            </a:endParaRPr>
          </a:p>
          <a:p>
            <a:pPr marL="171450" indent="-1714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Имеет наивысший приоритет, относительно других целей</a:t>
            </a: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Не только качество продукции, а качество всей деятельности компании и всех процессов</a:t>
            </a:r>
          </a:p>
          <a:p>
            <a:pPr marL="171450" indent="-17145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Качество в Кайдзен — совершенствование всех аспектов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428492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Системы (инструменты) Кайдзен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5958000" cy="314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b="1" dirty="0">
                <a:latin typeface="IBM Plex Sans"/>
                <a:cs typeface="IBM Plex Sans SemiBold"/>
                <a:sym typeface="IBM Plex Sans"/>
              </a:rPr>
              <a:t>Система производства «точно в срок» / «</a:t>
            </a:r>
            <a:r>
              <a:rPr lang="en-US" b="1" dirty="0">
                <a:latin typeface="IBM Plex Sans"/>
                <a:cs typeface="IBM Plex Sans SemiBold"/>
                <a:sym typeface="IBM Plex Sans"/>
              </a:rPr>
              <a:t>just-in-time» </a:t>
            </a:r>
            <a:br>
              <a:rPr lang="ru-RU" b="1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cs typeface="IBM Plex Sans SemiBold"/>
                <a:sym typeface="IBM Plex Sans"/>
              </a:rPr>
              <a:t>цель создания системы — искоренение всех видов издержек и потерь.</a:t>
            </a:r>
          </a:p>
          <a:p>
            <a:pPr marL="103187" lvl="1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200" dirty="0">
              <a:latin typeface="IBM Plex Sans"/>
              <a:cs typeface="IBM Plex Sans SemiBold"/>
              <a:sym typeface="IBM Plex Sans"/>
            </a:endParaRPr>
          </a:p>
          <a:p>
            <a:pPr marL="103187" lvl="1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dirty="0">
                <a:latin typeface="IBM Plex Sans"/>
                <a:cs typeface="IBM Plex Sans SemiBold"/>
              </a:rPr>
              <a:t>Создатель системы — </a:t>
            </a:r>
            <a:r>
              <a:rPr lang="ru-RU" sz="1200" dirty="0" err="1">
                <a:latin typeface="IBM Plex Sans"/>
                <a:cs typeface="IBM Plex Sans SemiBold"/>
              </a:rPr>
              <a:t>Тайити</a:t>
            </a:r>
            <a:r>
              <a:rPr lang="ru-RU" sz="1200" dirty="0">
                <a:latin typeface="IBM Plex Sans"/>
                <a:cs typeface="IBM Plex Sans SemiBold"/>
              </a:rPr>
              <a:t> </a:t>
            </a:r>
            <a:r>
              <a:rPr lang="en-US" sz="1200" dirty="0">
                <a:latin typeface="IBM Plex Sans"/>
                <a:cs typeface="IBM Plex Sans SemiBold"/>
              </a:rPr>
              <a:t>Ó</a:t>
            </a:r>
            <a:r>
              <a:rPr lang="ru-RU" sz="1200" dirty="0">
                <a:latin typeface="IBM Plex Sans"/>
                <a:cs typeface="IBM Plex Sans SemiBold"/>
              </a:rPr>
              <a:t>но. Он сгруппировал потери на производстве по типам:</a:t>
            </a:r>
          </a:p>
          <a:p>
            <a:pPr marL="103187" lvl="1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200" dirty="0">
              <a:latin typeface="IBM Plex Sans"/>
              <a:cs typeface="IBM Plex Sans SemiBold"/>
              <a:sym typeface="IBM Plex Sans"/>
            </a:endParaRPr>
          </a:p>
          <a:p>
            <a:pPr marL="635000" lvl="6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00" dirty="0">
                <a:latin typeface="IBM Plex Sans"/>
                <a:sym typeface="IBM Plex Sans"/>
              </a:rPr>
              <a:t>Перепроизводство</a:t>
            </a:r>
          </a:p>
          <a:p>
            <a:pPr marL="635000" lvl="6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00" dirty="0">
                <a:latin typeface="IBM Plex Sans"/>
                <a:sym typeface="IBM Plex Sans"/>
              </a:rPr>
              <a:t>Ожидание</a:t>
            </a:r>
          </a:p>
          <a:p>
            <a:pPr marL="635000" lvl="6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00" dirty="0">
                <a:latin typeface="IBM Plex Sans"/>
                <a:sym typeface="IBM Plex Sans"/>
              </a:rPr>
              <a:t>Потери, связанные с запасами</a:t>
            </a:r>
          </a:p>
          <a:p>
            <a:pPr marL="635000" lvl="6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00" dirty="0">
                <a:latin typeface="IBM Plex Sans"/>
                <a:sym typeface="IBM Plex Sans"/>
              </a:rPr>
              <a:t>Излишняя транспортировка</a:t>
            </a:r>
          </a:p>
          <a:p>
            <a:pPr marL="635000" lvl="6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00" dirty="0">
                <a:latin typeface="IBM Plex Sans"/>
                <a:sym typeface="IBM Plex Sans"/>
              </a:rPr>
              <a:t>Излишнее перемещение людей</a:t>
            </a:r>
          </a:p>
          <a:p>
            <a:pPr marL="635000" lvl="6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00" dirty="0">
                <a:latin typeface="IBM Plex Sans"/>
                <a:sym typeface="IBM Plex Sans"/>
              </a:rPr>
              <a:t>Брак</a:t>
            </a:r>
          </a:p>
          <a:p>
            <a:pPr marL="635000" lvl="6" indent="-228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sz="1000" dirty="0">
                <a:latin typeface="IBM Plex Sans"/>
                <a:sym typeface="IBM Plex Sans"/>
              </a:rPr>
              <a:t>Излишняя обработка</a:t>
            </a:r>
          </a:p>
        </p:txBody>
      </p:sp>
    </p:spTree>
    <p:extLst>
      <p:ext uri="{BB962C8B-B14F-4D97-AF65-F5344CB8AC3E}">
        <p14:creationId xmlns:p14="http://schemas.microsoft.com/office/powerpoint/2010/main" val="319912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небо, внешний, вод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B1BE97A1-F609-FBBE-1F53-BECBD8EEF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2210" r="4529"/>
          <a:stretch/>
        </p:blipFill>
        <p:spPr>
          <a:xfrm>
            <a:off x="540001" y="720000"/>
            <a:ext cx="2659800" cy="397321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52" name="Google Shape;252;p4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Алина Загидуллина</a:t>
            </a:r>
            <a:endParaRPr sz="1800" dirty="0"/>
          </a:p>
        </p:txBody>
      </p:sp>
      <p:sp>
        <p:nvSpPr>
          <p:cNvPr id="254" name="Google Shape;254;p4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Head of digital products, </a:t>
            </a:r>
            <a:r>
              <a:rPr lang="ru-RU" sz="1200" dirty="0">
                <a:solidFill>
                  <a:schemeClr val="dk2"/>
                </a:solidFill>
              </a:rPr>
              <a:t>РЖД-Медицина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55" name="Google Shape;255;p4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335784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indent="-306599">
              <a:lnSpc>
                <a:spcPct val="115000"/>
              </a:lnSpc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 dirty="0">
                <a:solidFill>
                  <a:schemeClr val="dk1"/>
                </a:solidFill>
              </a:rPr>
              <a:t>&gt;</a:t>
            </a:r>
            <a:r>
              <a:rPr lang="ru-RU" sz="1200" dirty="0">
                <a:solidFill>
                  <a:schemeClr val="dk1"/>
                </a:solidFill>
              </a:rPr>
              <a:t>4 лет работала в операционном консалтинге в большой четверке (</a:t>
            </a:r>
            <a:r>
              <a:rPr lang="en-US" sz="1200" dirty="0">
                <a:solidFill>
                  <a:schemeClr val="dk1"/>
                </a:solidFill>
              </a:rPr>
              <a:t>Deloitte, KPMG) </a:t>
            </a:r>
            <a:r>
              <a:rPr lang="ru-RU" sz="1200" dirty="0">
                <a:solidFill>
                  <a:schemeClr val="dk1"/>
                </a:solidFill>
              </a:rPr>
              <a:t>с фокусом на проекты по оптимизации бизнес-процессов и разработке программ диджитализации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Делала проекты для различных индустрий, среди которых - ритейл, нефтяная промышленность, телеком, банки и транспорт</a:t>
            </a:r>
            <a:endParaRPr lang="en-US" sz="1200" dirty="0">
              <a:solidFill>
                <a:schemeClr val="dk1"/>
              </a:solidFill>
            </a:endParaRPr>
          </a:p>
          <a:p>
            <a:pPr marL="374399" marR="24130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Также работала в </a:t>
            </a:r>
            <a:r>
              <a:rPr lang="en-US" sz="1200" dirty="0">
                <a:solidFill>
                  <a:schemeClr val="dk1"/>
                </a:solidFill>
              </a:rPr>
              <a:t>VK (</a:t>
            </a:r>
            <a:r>
              <a:rPr lang="ru-RU" sz="1200" dirty="0">
                <a:solidFill>
                  <a:schemeClr val="dk1"/>
                </a:solidFill>
              </a:rPr>
              <a:t>раньше </a:t>
            </a:r>
            <a:r>
              <a:rPr lang="en-US" sz="1200" dirty="0" err="1">
                <a:solidFill>
                  <a:schemeClr val="dk1"/>
                </a:solidFill>
              </a:rPr>
              <a:t>Mail.ru</a:t>
            </a:r>
            <a:r>
              <a:rPr lang="en-US" sz="1200" dirty="0">
                <a:solidFill>
                  <a:schemeClr val="dk1"/>
                </a:solidFill>
              </a:rPr>
              <a:t> Group), </a:t>
            </a:r>
            <a:r>
              <a:rPr lang="ru-RU" sz="1200" dirty="0">
                <a:solidFill>
                  <a:schemeClr val="dk1"/>
                </a:solidFill>
              </a:rPr>
              <a:t>в отделе аналитики и эффективности, где разрабатывала сценарии развития для таких продуктов как ВКонтакте, </a:t>
            </a:r>
            <a:r>
              <a:rPr lang="en-US" sz="1200" dirty="0" err="1">
                <a:solidFill>
                  <a:schemeClr val="dk1"/>
                </a:solidFill>
              </a:rPr>
              <a:t>GeekBrains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ru-RU" sz="1200" dirty="0">
                <a:solidFill>
                  <a:schemeClr val="dk1"/>
                </a:solidFill>
              </a:rPr>
              <a:t>Юла, </a:t>
            </a:r>
            <a:r>
              <a:rPr lang="en-US" sz="1200" dirty="0">
                <a:solidFill>
                  <a:schemeClr val="dk1"/>
                </a:solidFill>
              </a:rPr>
              <a:t>Delivery Club, </a:t>
            </a:r>
            <a:r>
              <a:rPr lang="ru-RU" sz="1200" dirty="0">
                <a:solidFill>
                  <a:schemeClr val="dk1"/>
                </a:solidFill>
              </a:rPr>
              <a:t>Одноклассники и </a:t>
            </a:r>
            <a:r>
              <a:rPr lang="ru-RU" sz="1200">
                <a:solidFill>
                  <a:schemeClr val="dk1"/>
                </a:solidFill>
              </a:rPr>
              <a:t>многих других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Системы (инструменты) Кайдзен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5958000" cy="22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b="1" dirty="0">
                <a:latin typeface="IBM Plex Sans"/>
                <a:cs typeface="IBM Plex Sans SemiBold"/>
                <a:sym typeface="IBM Plex Sans"/>
              </a:rPr>
              <a:t>Система подачи предложений</a:t>
            </a:r>
            <a:br>
              <a:rPr lang="ru-RU" b="1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cs typeface="IBM Plex Sans SemiBold"/>
                <a:sym typeface="IBM Plex Sans"/>
              </a:rPr>
              <a:t>набор действий и правил, направленных на стимулирование участия всех сотрудников в процессе совершенствования 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i="1" u="sng" dirty="0">
                <a:latin typeface="IBM Plex Sans"/>
                <a:cs typeface="IBM Plex Sans SemiBold"/>
                <a:sym typeface="IBM Plex Sans"/>
              </a:rPr>
              <a:t>Этапы внедрения: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Менеджмент помогает сотрудникам подавать любые (самые простые) идеи по улучшению методов своей работы и отдела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dirty="0">
                <a:latin typeface="IBM Plex Sans"/>
                <a:sym typeface="IBM Plex Sans"/>
              </a:rPr>
              <a:t>Цель — научить задумываться сотрудников над тем, как они выполняют свою работу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Менеджмент делает акцент на обучении сотрудников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dirty="0">
                <a:latin typeface="IBM Plex Sans"/>
                <a:sym typeface="IBM Plex Sans"/>
              </a:rPr>
              <a:t>Цель — начать получать более качественные предложения от сотрудников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Менеджмент требует экономическое обоснование поданного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701573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Системы (инструменты) Кайдзен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5958000" cy="331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06400" lvl="6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000" dirty="0">
              <a:latin typeface="IBM Plex Sans"/>
              <a:sym typeface="IBM Plex Sans"/>
            </a:endParaRP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b="1" dirty="0">
                <a:latin typeface="IBM Plex Sans"/>
                <a:cs typeface="IBM Plex Sans SemiBold"/>
                <a:sym typeface="IBM Plex Sans"/>
              </a:rPr>
              <a:t>Работа небольших групп</a:t>
            </a:r>
            <a:br>
              <a:rPr lang="ru-RU" b="1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cs typeface="IBM Plex Sans SemiBold"/>
                <a:sym typeface="IBM Plex Sans"/>
              </a:rPr>
              <a:t>неформальные и добровольные объединения сотрудников внутри компании, которые формируются для выполнения конкретных задач в отделе / подразделении и пр. 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endParaRPr lang="ru-RU" sz="1200" dirty="0">
              <a:latin typeface="IBM Plex Sans"/>
              <a:cs typeface="IBM Plex Sans SemiBold"/>
              <a:sym typeface="IBM Plex Sans"/>
            </a:endParaRPr>
          </a:p>
          <a:p>
            <a:r>
              <a:rPr lang="ru-RU" sz="1200" i="1" u="sng" dirty="0">
                <a:latin typeface="IBM Plex Sans"/>
                <a:cs typeface="IBM Plex Sans SemiBold"/>
              </a:rPr>
              <a:t>Преимущества деятельности малых групп: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u="sng" dirty="0">
              <a:latin typeface="IBM Plex Sans"/>
              <a:cs typeface="IBM Plex Sans SemiBold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cs typeface="IBM Plex Sans SemiBold"/>
              </a:rPr>
              <a:t>Появляется чувство сплоченности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cs typeface="IBM Plex Sans SemiBold"/>
              </a:rPr>
              <a:t>Людям разного направления и разных возрастов становится проще найти общий язык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cs typeface="IBM Plex Sans SemiBold"/>
              </a:rPr>
              <a:t>Существенно улучшается мораль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cs typeface="IBM Plex Sans SemiBold"/>
              </a:rPr>
              <a:t>Сотрудники получают новые навыки / знания и больше готовы к сотрудничеству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cs typeface="IBM Plex Sans SemiBold"/>
              </a:rPr>
              <a:t>Часть проблем решает группа, снимая нагрузку с менеджмента</a:t>
            </a:r>
          </a:p>
          <a:p>
            <a:pPr marL="103187" lvl="1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0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144959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Регулярный контроль. ПО для мониторинга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5624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BPMS</a:t>
            </a:r>
            <a:endParaRPr lang="ru-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74D14C6A-9F48-2AEC-D6DA-932733FE987B}"/>
              </a:ext>
            </a:extLst>
          </p:cNvPr>
          <p:cNvSpPr txBox="1"/>
          <p:nvPr/>
        </p:nvSpPr>
        <p:spPr>
          <a:xfrm>
            <a:off x="540000" y="871723"/>
            <a:ext cx="5958000" cy="390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en-US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BPMS (Business Process Management System)</a:t>
            </a: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ПО, предназначенное для поддержки построения бизнеса по методологии </a:t>
            </a:r>
            <a:r>
              <a:rPr lang="en-US" dirty="0">
                <a:latin typeface="IBM Plex Sans"/>
                <a:sym typeface="IBM Plex Sans"/>
              </a:rPr>
              <a:t>BPM</a:t>
            </a:r>
            <a:r>
              <a:rPr lang="ru-RU" dirty="0">
                <a:latin typeface="IBM Plex Sans"/>
                <a:sym typeface="IBM Plex Sans"/>
              </a:rPr>
              <a:t> (</a:t>
            </a:r>
            <a:r>
              <a:rPr lang="en-US" dirty="0">
                <a:latin typeface="IBM Plex Sans"/>
                <a:sym typeface="IBM Plex Sans SemiBold"/>
              </a:rPr>
              <a:t>Business Process Management</a:t>
            </a:r>
            <a:r>
              <a:rPr lang="ru-RU" dirty="0">
                <a:latin typeface="IBM Plex Sans"/>
                <a:sym typeface="IBM Plex Sans SemiBold"/>
              </a:rPr>
              <a:t>)</a:t>
            </a:r>
            <a:endParaRPr lang="ru-RU" dirty="0">
              <a:latin typeface="IBM Plex Sans"/>
              <a:sym typeface="IBM Plex Sans"/>
            </a:endParaRPr>
          </a:p>
          <a:p>
            <a:pPr marL="103800">
              <a:buClr>
                <a:srgbClr val="684AE0"/>
              </a:buClr>
              <a:buSzPts val="1200"/>
            </a:pP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b="1" dirty="0">
                <a:latin typeface="IBM Plex Sans"/>
                <a:cs typeface="IBM Plex Sans SemiBold"/>
                <a:sym typeface="IBM Plex Sans"/>
              </a:rPr>
              <a:t>BPMS </a:t>
            </a:r>
            <a:r>
              <a:rPr lang="ru-RU" b="1" dirty="0">
                <a:latin typeface="IBM Plex Sans"/>
                <a:cs typeface="IBM Plex Sans SemiBold"/>
                <a:sym typeface="IBM Plex Sans"/>
              </a:rPr>
              <a:t>состоит из трех глобальных элементов, </a:t>
            </a:r>
            <a:r>
              <a:rPr lang="ru-RU" dirty="0">
                <a:latin typeface="IBM Plex Sans"/>
                <a:cs typeface="IBM Plex Sans SemiBold"/>
                <a:sym typeface="IBM Plex Sans"/>
              </a:rPr>
              <a:t>выполняющих функции для поддержки всех стадий жизненного цикла бизнес-процесса: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b="1" dirty="0">
                <a:latin typeface="IBM Plex Sans"/>
                <a:sym typeface="IBM Plex Sans"/>
              </a:rPr>
              <a:t>Средство моделирования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dirty="0">
                <a:latin typeface="IBM Plex Sans"/>
                <a:sym typeface="IBM Plex Sans"/>
              </a:rPr>
              <a:t>Встроенный дизайнер бизнес-процессов, как правило, работает с нотацией </a:t>
            </a:r>
            <a:r>
              <a:rPr lang="en-US" sz="1000" dirty="0">
                <a:latin typeface="IBM Plex Sans"/>
                <a:sym typeface="IBM Plex Sans"/>
              </a:rPr>
              <a:t>BPMN. </a:t>
            </a:r>
            <a:r>
              <a:rPr lang="ru-RU" sz="1000" dirty="0">
                <a:latin typeface="IBM Plex Sans"/>
                <a:sym typeface="IBM Plex Sans"/>
              </a:rPr>
              <a:t>На данном этапе подробно отрисовывается схема бизнес-процесса, указываются исполнители, условия переходов и выходов из процесса.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b="1" dirty="0">
                <a:latin typeface="IBM Plex Sans"/>
                <a:sym typeface="IBM Plex Sans"/>
              </a:rPr>
              <a:t>Средство исполнения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dirty="0">
                <a:latin typeface="IBM Plex Sans"/>
                <a:sym typeface="IBM Plex Sans"/>
              </a:rPr>
              <a:t>Готовая схема бизнес-процесса загружается в так называемый «движок», в котором происходит запуск процесса. Исполнение подразумевает автоматическое прохождение шагов процесса и реализацию контроля. Каждый исполнитель, задействованный в функционировании бизнес-процесса, видит требуемое от него задание.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b="1" dirty="0">
                <a:latin typeface="IBM Plex Sans"/>
                <a:sym typeface="IBM Plex Sans"/>
              </a:rPr>
              <a:t>Средство мониторинга</a:t>
            </a: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dirty="0">
                <a:latin typeface="IBM Plex Sans"/>
                <a:sym typeface="IBM Plex Sans"/>
              </a:rPr>
              <a:t>Мониторинг дает возможность оперативно, в реальном времени, отслеживать прохождение процесса по этапам и исполнителям, а также позволяет формировать отчетность и оценивать результативность и показатели процесса. </a:t>
            </a:r>
          </a:p>
        </p:txBody>
      </p:sp>
    </p:spTree>
    <p:extLst>
      <p:ext uri="{BB962C8B-B14F-4D97-AF65-F5344CB8AC3E}">
        <p14:creationId xmlns:p14="http://schemas.microsoft.com/office/powerpoint/2010/main" val="318504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BPMS</a:t>
            </a:r>
            <a:endParaRPr lang="ru-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74D14C6A-9F48-2AEC-D6DA-932733FE987B}"/>
              </a:ext>
            </a:extLst>
          </p:cNvPr>
          <p:cNvSpPr txBox="1"/>
          <p:nvPr/>
        </p:nvSpPr>
        <p:spPr>
          <a:xfrm>
            <a:off x="540000" y="871723"/>
            <a:ext cx="5958000" cy="367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sz="1200" dirty="0">
                <a:latin typeface="IBM Plex Sans"/>
                <a:sym typeface="IBM Plex Sans"/>
              </a:rPr>
              <a:t>В основе средств мониторинга </a:t>
            </a:r>
            <a:r>
              <a:rPr lang="en-US" sz="1200" dirty="0">
                <a:latin typeface="IBM Plex Sans"/>
                <a:sym typeface="IBM Plex Sans"/>
              </a:rPr>
              <a:t>BPMS </a:t>
            </a:r>
            <a:r>
              <a:rPr lang="ru-RU" sz="1200" dirty="0">
                <a:latin typeface="IBM Plex Sans"/>
                <a:sym typeface="IBM Plex Sans"/>
              </a:rPr>
              <a:t>лежит методология и технология </a:t>
            </a:r>
            <a:r>
              <a:rPr lang="en-US" sz="1200" b="1" dirty="0">
                <a:latin typeface="IBM Plex Sans"/>
                <a:sym typeface="IBM Plex Sans"/>
              </a:rPr>
              <a:t>Business Activity Monitoring (BAM) </a:t>
            </a:r>
          </a:p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en-US" sz="1200" b="1" dirty="0">
                <a:latin typeface="IBM Plex Sans"/>
                <a:ea typeface="IBM Plex Sans"/>
                <a:cs typeface="IBM Plex Sans"/>
                <a:sym typeface="IBM Plex Sans"/>
              </a:rPr>
              <a:t>BAM </a:t>
            </a: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действует в режиме реального времени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 и обеспечивает информирование, анализ, выработку сигналов при возникновении отклонений. Мониторинг даёт общую картину происходящего: сколько экземпляров процессов выполняется прямо сейчас, какое среднее время выполнения этапов, средняя загрузка сотрудников и т. п.</a:t>
            </a:r>
            <a:endParaRPr lang="ru-RU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b="1" dirty="0">
                <a:latin typeface="IBM Plex Sans"/>
                <a:cs typeface="IBM Plex Sans SemiBold"/>
                <a:sym typeface="IBM Plex Sans"/>
              </a:rPr>
              <a:t>BAM-</a:t>
            </a: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инструменты должны решать следующие задачи: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обеспечивать возможность мгновенной оценки ситуации и хода операций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фиксировать отклонения и сбои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накапливать статистику по выполнению процессов</a:t>
            </a:r>
            <a:endParaRPr lang="en-US" sz="1000" dirty="0">
              <a:latin typeface="IBM Plex Sans"/>
              <a:sym typeface="IBM Plex Sans"/>
            </a:endParaRP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Примеры ПО для мониторинга: 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dirty="0">
                <a:latin typeface="IBM Plex Sans"/>
                <a:sym typeface="IBM Plex Sans"/>
              </a:rPr>
              <a:t>Comindware Business Application Platform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dirty="0">
                <a:latin typeface="IBM Plex Sans"/>
                <a:sym typeface="IBM Plex Sans"/>
              </a:rPr>
              <a:t>ELMA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dirty="0">
                <a:latin typeface="IBM Plex Sans"/>
                <a:sym typeface="IBM Plex Sans"/>
              </a:rPr>
              <a:t>Oracle BPM Suite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dirty="0">
                <a:latin typeface="IBM Plex Sans"/>
                <a:sym typeface="IBM Plex Sans"/>
              </a:rPr>
              <a:t>Bizagi BPM Suite</a:t>
            </a:r>
          </a:p>
        </p:txBody>
      </p:sp>
    </p:spTree>
    <p:extLst>
      <p:ext uri="{BB962C8B-B14F-4D97-AF65-F5344CB8AC3E}">
        <p14:creationId xmlns:p14="http://schemas.microsoft.com/office/powerpoint/2010/main" val="1582122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BI-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системы</a:t>
            </a: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74D14C6A-9F48-2AEC-D6DA-932733FE987B}"/>
              </a:ext>
            </a:extLst>
          </p:cNvPr>
          <p:cNvSpPr txBox="1"/>
          <p:nvPr/>
        </p:nvSpPr>
        <p:spPr>
          <a:xfrm>
            <a:off x="540000" y="871723"/>
            <a:ext cx="5958000" cy="279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sz="1200" b="1" dirty="0">
                <a:latin typeface="IBM Plex Sans"/>
                <a:sym typeface="IBM Plex Sans"/>
              </a:rPr>
              <a:t>Цель </a:t>
            </a:r>
            <a:r>
              <a:rPr lang="en-US" sz="1200" b="1" dirty="0">
                <a:latin typeface="IBM Plex Sans"/>
                <a:sym typeface="IBM Plex Sans"/>
              </a:rPr>
              <a:t>BI</a:t>
            </a:r>
            <a:r>
              <a:rPr lang="en-US" sz="1200" dirty="0">
                <a:latin typeface="IBM Plex Sans"/>
                <a:sym typeface="IBM Plex Sans"/>
              </a:rPr>
              <a:t> — </a:t>
            </a:r>
            <a:r>
              <a:rPr lang="ru-RU" sz="1200" dirty="0">
                <a:latin typeface="IBM Plex Sans"/>
                <a:sym typeface="IBM Plex Sans"/>
              </a:rPr>
              <a:t>работать с большим количеством данных, создавая интеллектуальные системы хранения данных и предоставляя возможности для их анализа</a:t>
            </a:r>
          </a:p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Можно задавать допустимые диапазоны для ключевых показателей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 и научить систему вырабатывать сигналы о выходе за пределы зеленой зоны. Некоторые </a:t>
            </a:r>
            <a:r>
              <a:rPr lang="en-US" sz="1200" dirty="0">
                <a:latin typeface="IBM Plex Sans"/>
                <a:ea typeface="IBM Plex Sans"/>
                <a:cs typeface="IBM Plex Sans"/>
                <a:sym typeface="IBM Plex Sans"/>
              </a:rPr>
              <a:t>BI-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системы включают в себя средства прогноза, позволяющие заранее провести корректирующие меры.</a:t>
            </a:r>
            <a:endParaRPr lang="en-US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Чтобы использовать </a:t>
            </a:r>
            <a:r>
              <a:rPr lang="en-US" sz="1200" b="1" dirty="0">
                <a:latin typeface="IBM Plex Sans"/>
                <a:ea typeface="IBM Plex Sans"/>
                <a:cs typeface="IBM Plex Sans"/>
                <a:sym typeface="IBM Plex Sans"/>
              </a:rPr>
              <a:t>BI-</a:t>
            </a: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систему пользователю не нужно обладать специальными </a:t>
            </a:r>
            <a:r>
              <a:rPr lang="en-US" sz="1200" b="1" dirty="0">
                <a:latin typeface="IBM Plex Sans"/>
                <a:ea typeface="IBM Plex Sans"/>
                <a:cs typeface="IBM Plex Sans"/>
                <a:sym typeface="IBM Plex Sans"/>
              </a:rPr>
              <a:t>IT-</a:t>
            </a: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знаниями.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 С помощью понятного интерфейса можно запросить нужный отчёт и получить доступ к аналитике. Система сформирует дашборд — информационную панель, на которой визуально представленные данные сгруппированы по смыслу.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Принцип действия </a:t>
            </a:r>
            <a:r>
              <a:rPr lang="en-US" sz="1200" i="1" u="sng" dirty="0">
                <a:latin typeface="IBM Plex Sans"/>
                <a:ea typeface="IBM Plex Sans"/>
                <a:cs typeface="IBM Plex Sans"/>
                <a:sym typeface="IBM Plex Sans"/>
              </a:rPr>
              <a:t>BI-</a:t>
            </a:r>
            <a:r>
              <a:rPr lang="ru-RU" sz="1200" i="1" u="sng" dirty="0">
                <a:latin typeface="IBM Plex Sans"/>
                <a:ea typeface="IBM Plex Sans"/>
                <a:cs typeface="IBM Plex Sans"/>
                <a:sym typeface="IBM Plex Sans"/>
              </a:rPr>
              <a:t>системы:</a:t>
            </a:r>
          </a:p>
        </p:txBody>
      </p:sp>
      <p:pic>
        <p:nvPicPr>
          <p:cNvPr id="3" name="image7.png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617B611-218C-0A86-0EE5-C9ABE77E9B1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68336" y="3784490"/>
            <a:ext cx="4946400" cy="84796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56795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BI-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системы</a:t>
            </a: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74D14C6A-9F48-2AEC-D6DA-932733FE987B}"/>
              </a:ext>
            </a:extLst>
          </p:cNvPr>
          <p:cNvSpPr txBox="1"/>
          <p:nvPr/>
        </p:nvSpPr>
        <p:spPr>
          <a:xfrm>
            <a:off x="540000" y="871723"/>
            <a:ext cx="5958000" cy="37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187" lvl="1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i="1" u="sng" dirty="0">
                <a:latin typeface="IBM Plex Sans"/>
                <a:cs typeface="IBM Plex Sans SemiBold"/>
                <a:sym typeface="IBM Plex Sans"/>
              </a:rPr>
              <a:t>Состав </a:t>
            </a:r>
            <a:r>
              <a:rPr lang="en-US" sz="1200" i="1" u="sng" dirty="0">
                <a:latin typeface="IBM Plex Sans"/>
                <a:cs typeface="IBM Plex Sans SemiBold"/>
                <a:sym typeface="IBM Plex Sans"/>
              </a:rPr>
              <a:t>BI-</a:t>
            </a:r>
            <a:r>
              <a:rPr lang="ru-RU" sz="1200" i="1" u="sng" dirty="0">
                <a:latin typeface="IBM Plex Sans"/>
                <a:cs typeface="IBM Plex Sans SemiBold"/>
                <a:sym typeface="IBM Plex Sans"/>
              </a:rPr>
              <a:t>системы: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b="1" dirty="0">
                <a:latin typeface="IBM Plex Sans"/>
                <a:cs typeface="IBM Plex Sans SemiBold"/>
                <a:sym typeface="IBM Plex Sans"/>
              </a:rPr>
              <a:t>ETL-</a:t>
            </a: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сервер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Выполняет извлечение (</a:t>
            </a:r>
            <a:r>
              <a:rPr lang="en-US" sz="1000" dirty="0">
                <a:latin typeface="IBM Plex Sans"/>
                <a:sym typeface="IBM Plex Sans"/>
              </a:rPr>
              <a:t>extract), </a:t>
            </a:r>
            <a:r>
              <a:rPr lang="ru-RU" sz="1000" dirty="0">
                <a:latin typeface="IBM Plex Sans"/>
                <a:sym typeface="IBM Plex Sans"/>
              </a:rPr>
              <a:t>преобразование (</a:t>
            </a:r>
            <a:r>
              <a:rPr lang="en-US" sz="1000" dirty="0">
                <a:latin typeface="IBM Plex Sans"/>
                <a:sym typeface="IBM Plex Sans"/>
              </a:rPr>
              <a:t>transform) </a:t>
            </a:r>
            <a:r>
              <a:rPr lang="ru-RU" sz="1000" dirty="0">
                <a:latin typeface="IBM Plex Sans"/>
                <a:sym typeface="IBM Plex Sans"/>
              </a:rPr>
              <a:t>и загрузку (</a:t>
            </a:r>
            <a:r>
              <a:rPr lang="en-US" sz="1000" dirty="0">
                <a:latin typeface="IBM Plex Sans"/>
                <a:sym typeface="IBM Plex Sans"/>
              </a:rPr>
              <a:t>load) </a:t>
            </a:r>
            <a:r>
              <a:rPr lang="ru-RU" sz="1000" dirty="0">
                <a:latin typeface="IBM Plex Sans"/>
                <a:sym typeface="IBM Plex Sans"/>
              </a:rPr>
              <a:t>данных из внешних систем-источников в хранилище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Источниками данных могут быть самые различные системы: облачные (</a:t>
            </a:r>
            <a:r>
              <a:rPr lang="en-US" sz="1000" dirty="0">
                <a:latin typeface="IBM Plex Sans"/>
                <a:sym typeface="IBM Plex Sans"/>
              </a:rPr>
              <a:t>Oracle Cloud, Google BigQuery, Microsoft Azure</a:t>
            </a:r>
            <a:r>
              <a:rPr lang="ru-RU" sz="1000" dirty="0">
                <a:latin typeface="IBM Plex Sans"/>
                <a:sym typeface="IBM Plex Sans"/>
              </a:rPr>
              <a:t>), файловые (</a:t>
            </a:r>
            <a:r>
              <a:rPr lang="en-US" sz="1000" dirty="0">
                <a:latin typeface="IBM Plex Sans"/>
                <a:sym typeface="IBM Plex Sans"/>
              </a:rPr>
              <a:t>Excel, XML, PDF</a:t>
            </a:r>
            <a:r>
              <a:rPr lang="ru-RU" sz="1000" dirty="0">
                <a:latin typeface="IBM Plex Sans"/>
                <a:sym typeface="IBM Plex Sans"/>
              </a:rPr>
              <a:t>), реляционные (</a:t>
            </a:r>
            <a:r>
              <a:rPr lang="en-US" sz="1000" dirty="0">
                <a:latin typeface="IBM Plex Sans"/>
                <a:sym typeface="IBM Plex Sans"/>
              </a:rPr>
              <a:t>SQL Server, MySQL, Oracle), CRM, </a:t>
            </a:r>
            <a:r>
              <a:rPr lang="ru-RU" sz="1000" dirty="0">
                <a:latin typeface="IBM Plex Sans"/>
                <a:sym typeface="IBM Plex Sans"/>
              </a:rPr>
              <a:t>сервисы рассылки, системы аналитики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Аналитическое хранилище данных 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Информационная база, которая умеет структурировать и анализировать данные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Средства </a:t>
            </a:r>
            <a:r>
              <a:rPr lang="en-US" sz="1200" b="1" dirty="0">
                <a:latin typeface="IBM Plex Sans"/>
                <a:cs typeface="IBM Plex Sans SemiBold"/>
                <a:sym typeface="IBM Plex Sans"/>
              </a:rPr>
              <a:t>Data Mining</a:t>
            </a: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 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Инструменты анализа данных</a:t>
            </a:r>
            <a:endParaRPr lang="ru-RU" sz="1200" i="1" u="sng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Инструменты визуализации данных 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dirty="0">
                <a:latin typeface="IBM Plex Sans"/>
                <a:sym typeface="IBM Plex Sans"/>
              </a:rPr>
              <a:t>BI-</a:t>
            </a:r>
            <a:r>
              <a:rPr lang="ru-RU" sz="1000" dirty="0">
                <a:latin typeface="IBM Plex Sans"/>
                <a:sym typeface="IBM Plex Sans"/>
              </a:rPr>
              <a:t>платформа может строить различные отчеты: по утвержденному формату или аналитические (пользователи самостоятельно выбирают показатели для отображения) 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Для визуализации также формируются дашборды. Информация на них подается в виде таблиц, линейных графиков, гистограмм и диаграмм. Они, как и отчеты, могут быть шаблонными или кастомизированными. </a:t>
            </a:r>
            <a:endParaRPr lang="ru-RU" sz="1200" i="1" u="sng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6060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Визуализация. Отчеты</a:t>
            </a: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74D14C6A-9F48-2AEC-D6DA-932733FE987B}"/>
              </a:ext>
            </a:extLst>
          </p:cNvPr>
          <p:cNvSpPr txBox="1"/>
          <p:nvPr/>
        </p:nvSpPr>
        <p:spPr>
          <a:xfrm>
            <a:off x="540000" y="871723"/>
            <a:ext cx="8066118" cy="199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sz="1100" b="1" dirty="0">
                <a:latin typeface="IBM Plex Sans"/>
                <a:sym typeface="IBM Plex Sans"/>
              </a:rPr>
              <a:t>Цель отчета — </a:t>
            </a:r>
            <a:r>
              <a:rPr lang="ru-RU" sz="1100" dirty="0">
                <a:latin typeface="IBM Plex Sans"/>
                <a:sym typeface="IBM Plex Sans"/>
              </a:rPr>
              <a:t>предоставить необходимые и достаточные данные для работы пользователей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sz="1100" b="1" dirty="0">
                <a:latin typeface="IBM Plex Sans"/>
                <a:sym typeface="IBM Plex Sans"/>
              </a:rPr>
              <a:t>Данных не должно быть слишком много</a:t>
            </a:r>
            <a:r>
              <a:rPr lang="ru-RU" sz="1100" dirty="0">
                <a:latin typeface="IBM Plex Sans"/>
                <a:sym typeface="IBM Plex Sans"/>
              </a:rPr>
              <a:t>, чтобы с отчетом было легко работать, но и не должно быть слишком мало, чтобы не приходилось использовать несколько разных документов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sz="1100" dirty="0">
                <a:latin typeface="IBM Plex Sans"/>
                <a:sym typeface="IBM Plex Sans"/>
              </a:rPr>
              <a:t>Отчеты чаще всего строятся в формате .</a:t>
            </a:r>
            <a:r>
              <a:rPr lang="en-US" sz="1100" dirty="0">
                <a:latin typeface="IBM Plex Sans"/>
                <a:sym typeface="IBM Plex Sans"/>
              </a:rPr>
              <a:t>xls. </a:t>
            </a:r>
            <a:r>
              <a:rPr lang="ru-RU" sz="1100" dirty="0">
                <a:latin typeface="IBM Plex Sans"/>
                <a:sym typeface="IBM Plex Sans"/>
              </a:rPr>
              <a:t>Обуславливается это простотой и функциональностью работы. Каждый пользователь может настраивать фильтры, сортировку и строить сводные таблицы. 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100" i="1" u="sng" dirty="0">
                <a:latin typeface="IBM Plex Sans"/>
                <a:sym typeface="IBM Plex Sans"/>
              </a:rPr>
              <a:t>Совет: проводить ревизию отчетов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sz="1100" dirty="0">
                <a:latin typeface="IBM Plex Sans"/>
                <a:sym typeface="IBM Plex Sans"/>
              </a:rPr>
              <a:t>Если пользователей много, но информация им нужна схожая, </a:t>
            </a:r>
            <a:r>
              <a:rPr lang="ru-RU" sz="1100" b="1" dirty="0">
                <a:latin typeface="IBM Plex Sans"/>
                <a:sym typeface="IBM Plex Sans"/>
              </a:rPr>
              <a:t>лучше сделать один отчет, который каждый сможет настроить под себя, чем сделать несколько слегка отличающихся версий</a:t>
            </a:r>
            <a:r>
              <a:rPr lang="ru-RU" sz="1100" dirty="0">
                <a:latin typeface="IBM Plex Sans"/>
                <a:sym typeface="IBM Plex Sans"/>
              </a:rPr>
              <a:t> (при условии, что объем данных позволяет это сделать)</a:t>
            </a:r>
            <a:endParaRPr lang="ru-RU" sz="1100" i="1" u="sng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98" name="Picture 2" descr="Дашборд как интерактивная альтернатива табличным отчетам - Блог SendPulse">
            <a:extLst>
              <a:ext uri="{FF2B5EF4-FFF2-40B4-BE49-F238E27FC236}">
                <a16:creationId xmlns:a16="http://schemas.microsoft.com/office/drawing/2014/main" id="{C75514DA-E0A9-1228-587C-07891C69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8" y="2866374"/>
            <a:ext cx="3838685" cy="21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64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Визуализация. Дашборды</a:t>
            </a: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74D14C6A-9F48-2AEC-D6DA-932733FE987B}"/>
              </a:ext>
            </a:extLst>
          </p:cNvPr>
          <p:cNvSpPr txBox="1"/>
          <p:nvPr/>
        </p:nvSpPr>
        <p:spPr>
          <a:xfrm>
            <a:off x="540000" y="871723"/>
            <a:ext cx="7707529" cy="3995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1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Дашборд </a:t>
            </a:r>
            <a:r>
              <a:rPr lang="ru" sz="11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lang="ru" sz="11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100" dirty="0">
                <a:latin typeface="IBM Plex Sans"/>
                <a:ea typeface="IBM Plex Sans"/>
                <a:cs typeface="IBM Plex Sans"/>
                <a:sym typeface="IBM Plex Sans"/>
              </a:rPr>
              <a:t>приборная панель для бизнес-пользователя, которая показывает все ключевые показатели на одном экране</a:t>
            </a:r>
            <a:endParaRPr lang="ru-RU" sz="1100" b="1" dirty="0">
              <a:latin typeface="IBM Plex Sans"/>
              <a:sym typeface="IBM Plex Sans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sz="1100" b="1" dirty="0">
                <a:latin typeface="IBM Plex Sans"/>
                <a:sym typeface="IBM Plex Sans"/>
              </a:rPr>
              <a:t>Дашборд может содержать довольно разрозненную информацию: </a:t>
            </a:r>
            <a:r>
              <a:rPr lang="ru-RU" sz="1100" dirty="0">
                <a:latin typeface="IBM Plex Sans"/>
                <a:sym typeface="IBM Plex Sans"/>
              </a:rPr>
              <a:t>например, для руководителя компании содержать ключевой показатель по каждому подразделению, тогда как в отчетах будет более однородная и более детальная информация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sz="1100" b="1" dirty="0">
                <a:latin typeface="IBM Plex Sans"/>
                <a:sym typeface="IBM Plex Sans"/>
              </a:rPr>
              <a:t>Нужная информация на дашборде группируется по смыслам и представляется в простой форме</a:t>
            </a:r>
            <a:r>
              <a:rPr lang="ru-RU" sz="1100" dirty="0">
                <a:latin typeface="IBM Plex Sans"/>
                <a:sym typeface="IBM Plex Sans"/>
              </a:rPr>
              <a:t> (графики, диаграммы, таблицы) </a:t>
            </a:r>
            <a:r>
              <a:rPr lang="ru-RU" sz="1100" b="1" dirty="0">
                <a:latin typeface="IBM Plex Sans"/>
                <a:sym typeface="IBM Plex Sans"/>
              </a:rPr>
              <a:t>на одном экране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endParaRPr lang="ru-RU" sz="1100" b="1" dirty="0">
              <a:latin typeface="IBM Plex Sans"/>
              <a:sym typeface="IBM Plex Sans"/>
            </a:endParaRP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100" b="1" i="1" dirty="0">
                <a:latin typeface="IBM Plex Sans"/>
                <a:sym typeface="IBM Plex Sans"/>
              </a:rPr>
              <a:t>Цель </a:t>
            </a:r>
            <a:r>
              <a:rPr lang="ru-RU" sz="1100" b="1" i="1" dirty="0" err="1">
                <a:latin typeface="IBM Plex Sans"/>
                <a:sym typeface="IBM Plex Sans"/>
              </a:rPr>
              <a:t>дашборда</a:t>
            </a:r>
            <a:r>
              <a:rPr lang="ru-RU" sz="1100" b="1" i="1" dirty="0">
                <a:latin typeface="IBM Plex Sans"/>
                <a:sym typeface="IBM Plex Sans"/>
              </a:rPr>
              <a:t> — давать ответ на какой-то вопрос! 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100" b="1" i="1" dirty="0">
              <a:latin typeface="IBM Plex Sans"/>
              <a:sym typeface="IBM Plex Sans"/>
            </a:endParaRPr>
          </a:p>
          <a:p>
            <a:pPr marL="103187" lvl="1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100" i="1" u="sng" dirty="0">
                <a:latin typeface="IBM Plex Sans"/>
                <a:cs typeface="IBM Plex Sans SemiBold"/>
                <a:sym typeface="IBM Plex Sans"/>
              </a:rPr>
              <a:t>Виды дашбордов: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100" b="1" dirty="0">
                <a:latin typeface="IBM Plex Sans"/>
                <a:cs typeface="IBM Plex Sans SemiBold"/>
                <a:sym typeface="IBM Plex Sans"/>
              </a:rPr>
              <a:t>Оперативные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900" dirty="0">
                <a:latin typeface="IBM Plex Sans"/>
                <a:sym typeface="IBM Plex Sans"/>
              </a:rPr>
              <a:t>Дают ответ на вопрос, что происходит прямо сейчас 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900" dirty="0">
                <a:latin typeface="IBM Plex Sans"/>
                <a:sym typeface="IBM Plex Sans"/>
              </a:rPr>
              <a:t>Такие дашборды строятся в похожих на </a:t>
            </a:r>
            <a:r>
              <a:rPr lang="en-US" sz="900" dirty="0">
                <a:latin typeface="IBM Plex Sans"/>
                <a:sym typeface="IBM Plex Sans"/>
              </a:rPr>
              <a:t>Google Analytics </a:t>
            </a:r>
            <a:r>
              <a:rPr lang="ru-RU" sz="900" dirty="0">
                <a:latin typeface="IBM Plex Sans"/>
                <a:sym typeface="IBM Plex Sans"/>
              </a:rPr>
              <a:t>системах. В </a:t>
            </a:r>
            <a:r>
              <a:rPr lang="en-US" sz="900" dirty="0">
                <a:latin typeface="IBM Plex Sans"/>
                <a:sym typeface="IBM Plex Sans"/>
              </a:rPr>
              <a:t>BI-</a:t>
            </a:r>
            <a:r>
              <a:rPr lang="ru-RU" sz="900" dirty="0">
                <a:latin typeface="IBM Plex Sans"/>
                <a:sym typeface="IBM Plex Sans"/>
              </a:rPr>
              <a:t>системах они не очень распространены, так как </a:t>
            </a:r>
            <a:r>
              <a:rPr lang="en-US" sz="900" dirty="0">
                <a:latin typeface="IBM Plex Sans"/>
                <a:sym typeface="IBM Plex Sans"/>
              </a:rPr>
              <a:t>BI-</a:t>
            </a:r>
            <a:r>
              <a:rPr lang="ru-RU" sz="900" dirty="0">
                <a:latin typeface="IBM Plex Sans"/>
                <a:sym typeface="IBM Plex Sans"/>
              </a:rPr>
              <a:t>системы работают с большим объемом данных.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100" b="1" dirty="0">
                <a:latin typeface="IBM Plex Sans"/>
                <a:cs typeface="IBM Plex Sans SemiBold"/>
                <a:sym typeface="IBM Plex Sans"/>
              </a:rPr>
              <a:t>Тактические (или стратегические) 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900" dirty="0">
                <a:latin typeface="IBM Plex Sans"/>
                <a:sym typeface="IBM Plex Sans"/>
              </a:rPr>
              <a:t>Информация обновляется реже, по расписанию, например, раз в сутки (актуально для </a:t>
            </a:r>
            <a:r>
              <a:rPr lang="en-US" sz="900" dirty="0">
                <a:latin typeface="IBM Plex Sans"/>
                <a:sym typeface="IBM Plex Sans"/>
              </a:rPr>
              <a:t>BI </a:t>
            </a:r>
            <a:r>
              <a:rPr lang="ru-RU" sz="900" dirty="0">
                <a:latin typeface="IBM Plex Sans"/>
                <a:sym typeface="IBM Plex Sans"/>
              </a:rPr>
              <a:t>систем)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900" dirty="0">
                <a:latin typeface="IBM Plex Sans"/>
                <a:sym typeface="IBM Plex Sans"/>
              </a:rPr>
              <a:t>Таких данных о значениях ключевых показателей достаточно, чтобы держать руку на пульсе</a:t>
            </a:r>
          </a:p>
        </p:txBody>
      </p:sp>
    </p:spTree>
    <p:extLst>
      <p:ext uri="{BB962C8B-B14F-4D97-AF65-F5344CB8AC3E}">
        <p14:creationId xmlns:p14="http://schemas.microsoft.com/office/powerpoint/2010/main" val="3375392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Визуализация. Дашборды</a:t>
            </a:r>
          </a:p>
        </p:txBody>
      </p:sp>
      <p:pic>
        <p:nvPicPr>
          <p:cNvPr id="3078" name="Picture 6" descr="Конкурс дашбордов Клуба анонимных аналитиков">
            <a:extLst>
              <a:ext uri="{FF2B5EF4-FFF2-40B4-BE49-F238E27FC236}">
                <a16:creationId xmlns:a16="http://schemas.microsoft.com/office/drawing/2014/main" id="{296FA9D6-D0C1-CF10-B7F0-1F1BF44A1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868040"/>
            <a:ext cx="6316288" cy="4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2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4"/>
          <p:cNvCxnSpPr>
            <a:stCxn id="89" idx="6"/>
            <a:endCxn id="90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4"/>
          <p:cNvCxnSpPr>
            <a:stCxn id="90" idx="6"/>
            <a:endCxn id="9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4"/>
          <p:cNvCxnSpPr>
            <a:stCxn id="94" idx="6"/>
            <a:endCxn id="9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4"/>
          <p:cNvCxnSpPr>
            <a:stCxn id="9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4"/>
          <p:cNvCxnSpPr>
            <a:endCxn id="94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4"/>
          <p:cNvCxnSpPr>
            <a:stCxn id="95" idx="6"/>
            <a:endCxn id="99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4"/>
          <p:cNvCxnSpPr>
            <a:stCxn id="99" idx="6"/>
            <a:endCxn id="101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4"/>
          <p:cNvCxnSpPr>
            <a:stCxn id="101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4"/>
          <p:cNvCxnSpPr>
            <a:stCxn id="104" idx="6"/>
            <a:endCxn id="105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4"/>
          <p:cNvCxnSpPr>
            <a:endCxn id="104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4"/>
          <p:cNvCxnSpPr>
            <a:stCxn id="108" idx="6"/>
            <a:endCxn id="89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4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/>
              <a:t>Введение в операционную модель</a:t>
            </a:r>
            <a:endParaRPr dirty="0"/>
          </a:p>
        </p:txBody>
      </p:sp>
      <p:sp>
        <p:nvSpPr>
          <p:cNvPr id="108" name="Google Shape;108;p4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3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4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5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6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7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8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9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10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Основные нотации описания бизнес-процессов: </a:t>
            </a:r>
            <a:r>
              <a:rPr lang="en-US" dirty="0"/>
              <a:t>BPMN</a:t>
            </a:r>
            <a:endParaRPr dirty="0"/>
          </a:p>
        </p:txBody>
      </p:sp>
      <p:sp>
        <p:nvSpPr>
          <p:cNvPr id="111" name="Google Shape;111;p4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Детальная подготовка инициатив по оптимизации</a:t>
            </a:r>
          </a:p>
        </p:txBody>
      </p:sp>
      <p:sp>
        <p:nvSpPr>
          <p:cNvPr id="112" name="Google Shape;112;p4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Введение в бизнес-процессы</a:t>
            </a:r>
            <a:endParaRPr dirty="0"/>
          </a:p>
        </p:txBody>
      </p:sp>
      <p:sp>
        <p:nvSpPr>
          <p:cNvPr id="113" name="Google Shape;113;p4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Основные нотации описания бизнес-процессов: </a:t>
            </a:r>
            <a:r>
              <a:rPr lang="en-US" dirty="0"/>
              <a:t>UML</a:t>
            </a:r>
          </a:p>
        </p:txBody>
      </p:sp>
      <p:sp>
        <p:nvSpPr>
          <p:cNvPr id="114" name="Google Shape;114;p4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Планирование и контроль проекта</a:t>
            </a:r>
          </a:p>
        </p:txBody>
      </p:sp>
      <p:sp>
        <p:nvSpPr>
          <p:cNvPr id="115" name="Google Shape;115;p4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Декомпозиция процессов </a:t>
            </a:r>
            <a:endParaRPr dirty="0"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Анализ процессов для выявления проблемных зон</a:t>
            </a:r>
          </a:p>
        </p:txBody>
      </p:sp>
      <p:sp>
        <p:nvSpPr>
          <p:cNvPr id="117" name="Google Shape;117;p4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Описание бизнес-процессов</a:t>
            </a:r>
            <a:endParaRPr dirty="0"/>
          </a:p>
        </p:txBody>
      </p:sp>
      <p:sp>
        <p:nvSpPr>
          <p:cNvPr id="118" name="Google Shape;118;p4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Формирование предварительных гипотез по улучшению процессов</a:t>
            </a:r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/>
              <a:t>План курса</a:t>
            </a:r>
            <a:endParaRPr dirty="0"/>
          </a:p>
        </p:txBody>
      </p:sp>
      <p:cxnSp>
        <p:nvCxnSpPr>
          <p:cNvPr id="2" name="Google Shape;98;p4">
            <a:extLst>
              <a:ext uri="{FF2B5EF4-FFF2-40B4-BE49-F238E27FC236}">
                <a16:creationId xmlns:a16="http://schemas.microsoft.com/office/drawing/2014/main" id="{9BA6DB42-7C08-DE52-9491-2B30E33AFE40}"/>
              </a:ext>
            </a:extLst>
          </p:cNvPr>
          <p:cNvCxnSpPr>
            <a:endCxn id="3" idx="2"/>
          </p:cNvCxnSpPr>
          <p:nvPr/>
        </p:nvCxnSpPr>
        <p:spPr>
          <a:xfrm>
            <a:off x="2995487" y="376448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99;p4">
            <a:extLst>
              <a:ext uri="{FF2B5EF4-FFF2-40B4-BE49-F238E27FC236}">
                <a16:creationId xmlns:a16="http://schemas.microsoft.com/office/drawing/2014/main" id="{9403D688-9E33-1A93-068B-80980488A613}"/>
              </a:ext>
            </a:extLst>
          </p:cNvPr>
          <p:cNvSpPr/>
          <p:nvPr/>
        </p:nvSpPr>
        <p:spPr>
          <a:xfrm>
            <a:off x="4752000" y="3588685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11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4" name="Google Shape;116;p4">
            <a:extLst>
              <a:ext uri="{FF2B5EF4-FFF2-40B4-BE49-F238E27FC236}">
                <a16:creationId xmlns:a16="http://schemas.microsoft.com/office/drawing/2014/main" id="{31DEC6D9-22D1-CF95-557E-C7317B1B1FC3}"/>
              </a:ext>
            </a:extLst>
          </p:cNvPr>
          <p:cNvSpPr txBox="1">
            <a:spLocks/>
          </p:cNvSpPr>
          <p:nvPr/>
        </p:nvSpPr>
        <p:spPr>
          <a:xfrm>
            <a:off x="4754096" y="3946205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/>
              <a:t>Непрерывный процесс совершенствования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Визуализация. Дашборды</a:t>
            </a: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74D14C6A-9F48-2AEC-D6DA-932733FE987B}"/>
              </a:ext>
            </a:extLst>
          </p:cNvPr>
          <p:cNvSpPr txBox="1"/>
          <p:nvPr/>
        </p:nvSpPr>
        <p:spPr>
          <a:xfrm>
            <a:off x="540000" y="871723"/>
            <a:ext cx="6606758" cy="37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b="1" dirty="0">
                <a:latin typeface="IBM Plex Sans"/>
                <a:sym typeface="IBM Plex Sans"/>
              </a:rPr>
              <a:t>Что нужно для построения хорошего дашборда?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Понять цель:</a:t>
            </a:r>
            <a:r>
              <a:rPr lang="ru-RU" sz="1200" dirty="0">
                <a:latin typeface="IBM Plex Sans"/>
                <a:cs typeface="IBM Plex Sans SemiBold"/>
                <a:sym typeface="IBM Plex Sans"/>
              </a:rPr>
              <a:t> какой ответ хочет получить пользователь, глядя на дашборд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100" u="sng" dirty="0">
                <a:latin typeface="IBM Plex Sans"/>
                <a:cs typeface="IBM Plex Sans SemiBold"/>
                <a:sym typeface="IBM Plex Sans"/>
              </a:rPr>
              <a:t>Какие задачи может решать дашборд:</a:t>
            </a:r>
            <a:endParaRPr lang="ru-RU" sz="900" u="sng" dirty="0">
              <a:latin typeface="IBM Plex Sans"/>
              <a:sym typeface="IBM Plex Sans"/>
            </a:endParaRP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как инструмент управления — контроль исполнения задач и выполнения планов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как система мониторинга — контроль бизнес-процессов, текущих показателей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как средство презентации — демонстрация ключевых показателей бизнеса</a:t>
            </a:r>
          </a:p>
          <a:p>
            <a:pPr marL="406400" lvl="6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dirty="0">
                <a:latin typeface="IBM Plex Sans"/>
                <a:sym typeface="IBM Plex Sans"/>
              </a:rPr>
              <a:t>Глядя на дашборд, пользователь должен получать ответ на вопрос «все ли хорошо в процессе?» за несколько секунд</a:t>
            </a:r>
            <a:br>
              <a:rPr lang="ru-RU" sz="1000" dirty="0">
                <a:latin typeface="IBM Plex Sans"/>
                <a:sym typeface="IBM Plex Sans"/>
              </a:rPr>
            </a:br>
            <a:br>
              <a:rPr lang="ru-RU" sz="1000" dirty="0">
                <a:latin typeface="IBM Plex Sans"/>
                <a:sym typeface="IBM Plex Sans"/>
              </a:rPr>
            </a:br>
            <a:r>
              <a:rPr lang="ru-RU" sz="1000" dirty="0">
                <a:latin typeface="IBM Plex Sans"/>
                <a:sym typeface="IBM Plex Sans"/>
              </a:rPr>
              <a:t>В зависимости от цели подбираются данные и визуализация: существует обратная зависимость – чем выше уровень принятия решений, тем меньше нужно иметь различных типов данных, чтобы принимать решения.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Не перегружать показателями</a:t>
            </a:r>
            <a:endParaRPr lang="ru-RU" sz="1000" dirty="0">
              <a:latin typeface="IBM Plex Sans"/>
              <a:sym typeface="IBM Plex Sans"/>
            </a:endParaRP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Существует правило, что большинство людей могут одновременно обратить внимание и держать в памяти от 5 до 9 элементов: такое количество элементов и должно присутствовать на дашборде</a:t>
            </a: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Использовать принцип перевернутой пирамиды</a:t>
            </a:r>
            <a:endParaRPr lang="ru-RU" sz="1000" dirty="0">
              <a:latin typeface="IBM Plex Sans"/>
              <a:sym typeface="IBM Plex Sans"/>
            </a:endParaRP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000" dirty="0">
                <a:latin typeface="IBM Plex Sans"/>
                <a:sym typeface="IBM Plex Sans"/>
              </a:rPr>
              <a:t>Вверху располагать самую важную информация; на втором уровне раскрыть чуть больше суть верхнего показателя; на третьем уровне дать детализацию </a:t>
            </a:r>
          </a:p>
        </p:txBody>
      </p:sp>
    </p:spTree>
    <p:extLst>
      <p:ext uri="{BB962C8B-B14F-4D97-AF65-F5344CB8AC3E}">
        <p14:creationId xmlns:p14="http://schemas.microsoft.com/office/powerpoint/2010/main" val="256715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Визуализация. Дашборды</a:t>
            </a: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74D14C6A-9F48-2AEC-D6DA-932733FE987B}"/>
              </a:ext>
            </a:extLst>
          </p:cNvPr>
          <p:cNvSpPr txBox="1"/>
          <p:nvPr/>
        </p:nvSpPr>
        <p:spPr>
          <a:xfrm>
            <a:off x="540000" y="871723"/>
            <a:ext cx="6606758" cy="250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b="1" dirty="0">
                <a:latin typeface="IBM Plex Sans"/>
                <a:sym typeface="IBM Plex Sans"/>
              </a:rPr>
              <a:t>Дашборд — одно из средств мотивации сотрудников </a:t>
            </a:r>
            <a:br>
              <a:rPr lang="ru-RU" b="1" dirty="0">
                <a:latin typeface="IBM Plex Sans"/>
                <a:sym typeface="IBM Plex Sans"/>
              </a:rPr>
            </a:br>
            <a:r>
              <a:rPr lang="ru-RU" dirty="0">
                <a:latin typeface="IBM Plex Sans"/>
                <a:sym typeface="IBM Plex Sans"/>
              </a:rPr>
              <a:t>Когда люди видят, как их работа влияет на результат, мотивация растет, и они начинают работать более эффективно. Для этого выбираются ключевые показатели для конкретного отдела и выводятся на большой экран, который виден всему отделу.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dirty="0">
              <a:latin typeface="IBM Plex Sans"/>
              <a:sym typeface="IBM Plex Sans"/>
            </a:endParaRPr>
          </a:p>
          <a:p>
            <a:pPr marL="358775" lvl="1" indent="-255588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b="1" dirty="0">
                <a:latin typeface="IBM Plex Sans"/>
                <a:cs typeface="IBM Plex Sans SemiBold"/>
                <a:sym typeface="IBM Plex Sans"/>
              </a:rPr>
              <a:t>Примеры ПО для создания дашбордов: 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IBM Plex Sans"/>
                <a:sym typeface="IBM Plex Sans"/>
              </a:rPr>
              <a:t>BI-</a:t>
            </a:r>
            <a:r>
              <a:rPr lang="ru-RU" sz="1200" b="1" dirty="0">
                <a:latin typeface="IBM Plex Sans"/>
                <a:sym typeface="IBM Plex Sans"/>
              </a:rPr>
              <a:t>системы:</a:t>
            </a:r>
            <a:r>
              <a:rPr lang="ru-RU" sz="1200" dirty="0">
                <a:latin typeface="IBM Plex Sans"/>
                <a:sym typeface="IBM Plex Sans"/>
              </a:rPr>
              <a:t> </a:t>
            </a:r>
            <a:r>
              <a:rPr lang="en-US" sz="1200" dirty="0">
                <a:latin typeface="IBM Plex Sans"/>
                <a:sym typeface="IBM Plex Sans"/>
              </a:rPr>
              <a:t>Microsoft Power BI, Tableau, Qlik, Oracle</a:t>
            </a:r>
          </a:p>
          <a:p>
            <a:pPr marL="58261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b="1" dirty="0">
                <a:latin typeface="IBM Plex Sans"/>
                <a:sym typeface="IBM Plex Sans"/>
              </a:rPr>
              <a:t>Средства для визуализации данных: </a:t>
            </a:r>
            <a:r>
              <a:rPr lang="en-US" sz="1200" dirty="0">
                <a:latin typeface="IBM Plex Sans"/>
                <a:sym typeface="IBM Plex Sans"/>
              </a:rPr>
              <a:t>Excel, Google Spreadsheets, Google Data Studio, Apache Superset, Metabase, </a:t>
            </a:r>
            <a:r>
              <a:rPr lang="en-US" sz="1200" dirty="0" err="1">
                <a:latin typeface="IBM Plex Sans"/>
                <a:sym typeface="IBM Plex Sans"/>
              </a:rPr>
              <a:t>Redash</a:t>
            </a:r>
            <a:endParaRPr lang="en-US" sz="12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19647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40000" y="1603647"/>
            <a:ext cx="720833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Познакомились с теоретической основной непрерывного совершенствования;</a:t>
            </a:r>
          </a:p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Разобрали примеры различных инструментов непрерывного совершенствования.</a:t>
            </a:r>
          </a:p>
        </p:txBody>
      </p:sp>
    </p:spTree>
    <p:extLst>
      <p:ext uri="{BB962C8B-B14F-4D97-AF65-F5344CB8AC3E}">
        <p14:creationId xmlns:p14="http://schemas.microsoft.com/office/powerpoint/2010/main" val="3175845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6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Спасибо за внимание!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4" name="Google Shape;364;p52"/>
          <p:cNvSpPr txBox="1">
            <a:spLocks noGrp="1"/>
          </p:cNvSpPr>
          <p:nvPr>
            <p:ph type="subTitle" idx="1"/>
          </p:nvPr>
        </p:nvSpPr>
        <p:spPr>
          <a:xfrm>
            <a:off x="539999" y="1511314"/>
            <a:ext cx="69356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Познакомимся с теоретической основной непрерывного совершенствования;</a:t>
            </a:r>
          </a:p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Разберем применение различных инструментов непрерывного совершенствования на примерах.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Непрерывный процесс совершенствования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Этапы совершенствования бизнес-процесса</a:t>
            </a:r>
          </a:p>
        </p:txBody>
      </p:sp>
      <p:pic>
        <p:nvPicPr>
          <p:cNvPr id="3" name="image6.jpg">
            <a:extLst>
              <a:ext uri="{FF2B5EF4-FFF2-40B4-BE49-F238E27FC236}">
                <a16:creationId xmlns:a16="http://schemas.microsoft.com/office/drawing/2014/main" id="{5DDACB0B-E4E9-F67E-D07B-CF6B5943B8A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09534" y="1060711"/>
            <a:ext cx="5618932" cy="302207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0922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Предпосылки к постоянному совершенствованию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871723"/>
            <a:ext cx="5958000" cy="37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Предпосылки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 к постоянному совершенствованию</a:t>
            </a:r>
            <a:endParaRPr lang="ru-RU" i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Конкуренция</a:t>
            </a: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Возрастающие требования потребителей</a:t>
            </a: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Появление новых технологий</a:t>
            </a: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Непрерывное совершенствование </a:t>
            </a:r>
            <a: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процесс постоянного улучшения чего-либо</a:t>
            </a: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При непрерывном совершенствовании бизнес-процесса, улучшение внедряется одно за другим, без значительных перерывов. Чаще всего, это небольшие изменения, но постоянство их внедрения дает хорошие результаты с течением времени. </a:t>
            </a: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200" b="1" dirty="0">
                <a:latin typeface="IBM Plex Sans"/>
                <a:ea typeface="IBM Plex Sans"/>
                <a:cs typeface="IBM Plex Sans SemiBold"/>
                <a:sym typeface="IBM Plex Sans"/>
              </a:rPr>
              <a:t>Идеальный рецепт совершенствования:</a:t>
            </a:r>
            <a:r>
              <a:rPr lang="ru-RU" sz="1200" dirty="0">
                <a:latin typeface="IBM Plex Sans"/>
                <a:ea typeface="IBM Plex Sans"/>
                <a:cs typeface="IBM Plex Sans SemiBold"/>
                <a:sym typeface="IBM Plex Sans"/>
              </a:rPr>
              <a:t> прорывы (инновации) + непрерывное совершенствование</a:t>
            </a:r>
            <a:br>
              <a:rPr lang="ru-RU" sz="1200" dirty="0">
                <a:latin typeface="IBM Plex Sans"/>
                <a:ea typeface="IBM Plex Sans"/>
                <a:cs typeface="IBM Plex Sans SemiBold"/>
                <a:sym typeface="IBM Plex Sans"/>
              </a:rPr>
            </a:br>
            <a:br>
              <a:rPr lang="ru-RU" sz="1200" dirty="0">
                <a:latin typeface="IBM Plex Sans"/>
                <a:ea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ea typeface="IBM Plex Sans"/>
                <a:cs typeface="IBM Plex Sans SemiBold"/>
                <a:sym typeface="IBM Plex Sans"/>
              </a:rPr>
              <a:t>Компания готова к прорывам и создает предпосылки для него только в условиях постоянного улучшения</a:t>
            </a:r>
          </a:p>
        </p:txBody>
      </p:sp>
    </p:spTree>
    <p:extLst>
      <p:ext uri="{BB962C8B-B14F-4D97-AF65-F5344CB8AC3E}">
        <p14:creationId xmlns:p14="http://schemas.microsoft.com/office/powerpoint/2010/main" val="3067369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Концепции Кайдзен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70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471349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определения</a:t>
            </a:r>
          </a:p>
        </p:txBody>
      </p:sp>
      <p:sp>
        <p:nvSpPr>
          <p:cNvPr id="2" name="Google Shape;414;p58">
            <a:extLst>
              <a:ext uri="{FF2B5EF4-FFF2-40B4-BE49-F238E27FC236}">
                <a16:creationId xmlns:a16="http://schemas.microsoft.com/office/drawing/2014/main" id="{74D14C6A-9F48-2AEC-D6DA-932733FE987B}"/>
              </a:ext>
            </a:extLst>
          </p:cNvPr>
          <p:cNvSpPr txBox="1"/>
          <p:nvPr/>
        </p:nvSpPr>
        <p:spPr>
          <a:xfrm>
            <a:off x="540000" y="871723"/>
            <a:ext cx="5958000" cy="202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Кайдзен </a:t>
            </a:r>
            <a: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японская философия, которая предполагает, что любая сфера жизни человека (работа, семейная и общественная жизнь) заслуживают постоянного улучшения</a:t>
            </a: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Кайдзен в производстве </a:t>
            </a:r>
            <a: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постоянное совершенствование процессов, к которому причастны все сотрудники компании: как менеджеры, так и рабочие</a:t>
            </a:r>
            <a:endParaRPr lang="ru-RU" sz="1200" dirty="0">
              <a:latin typeface="IBM Plex Sans"/>
              <a:ea typeface="IBM Plex Sans"/>
              <a:cs typeface="IBM Plex Sans SemiBold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1670961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2516</Words>
  <Application>Microsoft Macintosh PowerPoint</Application>
  <PresentationFormat>Экран (16:9)</PresentationFormat>
  <Paragraphs>231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34</vt:i4>
      </vt:variant>
    </vt:vector>
  </HeadingPairs>
  <TitlesOfParts>
    <vt:vector size="42" baseType="lpstr">
      <vt:lpstr>IBM Plex Sans SemiBold</vt:lpstr>
      <vt:lpstr>Arial</vt:lpstr>
      <vt:lpstr>Roboto</vt:lpstr>
      <vt:lpstr>Zapf Dingbats</vt:lpstr>
      <vt:lpstr>IBM Plex Sans</vt:lpstr>
      <vt:lpstr>.Apple Color Emoji UI</vt:lpstr>
      <vt:lpstr>Simple Light</vt:lpstr>
      <vt:lpstr>Макет шаблона GB</vt:lpstr>
      <vt:lpstr>Непрерывный процесс совершенствования</vt:lpstr>
      <vt:lpstr>Алина Загидуллина</vt:lpstr>
      <vt:lpstr>План курса</vt:lpstr>
      <vt:lpstr>Что будет на уроке сегодня</vt:lpstr>
      <vt:lpstr>Непрерывный процесс совершенствования</vt:lpstr>
      <vt:lpstr>Этапы совершенствования бизнес-процесса</vt:lpstr>
      <vt:lpstr>Предпосылки к постоянному совершенствованию</vt:lpstr>
      <vt:lpstr>Концепции Кайдзен</vt:lpstr>
      <vt:lpstr>Основные определения</vt:lpstr>
      <vt:lpstr>Концепции Кайдзен</vt:lpstr>
      <vt:lpstr>Концепции Кайдзен</vt:lpstr>
      <vt:lpstr>Концепции Кайдзен</vt:lpstr>
      <vt:lpstr>Концепции Кайдзен</vt:lpstr>
      <vt:lpstr>Концепции Кайдзен</vt:lpstr>
      <vt:lpstr>Концепции Кайдзен</vt:lpstr>
      <vt:lpstr>Системы (инструменты) Кайдзен</vt:lpstr>
      <vt:lpstr>Системы (инструменты) Кайдзен</vt:lpstr>
      <vt:lpstr>Системы (инструменты) Кайдзен</vt:lpstr>
      <vt:lpstr>Системы (инструменты) Кайдзен</vt:lpstr>
      <vt:lpstr>Системы (инструменты) Кайдзен</vt:lpstr>
      <vt:lpstr>Системы (инструменты) Кайдзен</vt:lpstr>
      <vt:lpstr>Регулярный контроль. ПО для мониторинга</vt:lpstr>
      <vt:lpstr>BPMS</vt:lpstr>
      <vt:lpstr>BPMS</vt:lpstr>
      <vt:lpstr>BI-системы</vt:lpstr>
      <vt:lpstr>BI-системы</vt:lpstr>
      <vt:lpstr>Визуализация. Отчеты</vt:lpstr>
      <vt:lpstr>Визуализация. Дашборды</vt:lpstr>
      <vt:lpstr>Визуализация. Дашборды</vt:lpstr>
      <vt:lpstr>Визуализация. Дашборды</vt:lpstr>
      <vt:lpstr>Визуализация. Дашборды</vt:lpstr>
      <vt:lpstr>Итоги урока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операционную модель</dc:title>
  <cp:lastModifiedBy>Голубков Сергей Сергеевич</cp:lastModifiedBy>
  <cp:revision>150</cp:revision>
  <dcterms:modified xsi:type="dcterms:W3CDTF">2022-07-24T15:11:32Z</dcterms:modified>
</cp:coreProperties>
</file>